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ppt/notesSlides/notesSlide3.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8.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9.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0.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1.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12.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13.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14.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15.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16.xml" ContentType="application/vnd.openxmlformats-officedocument.presentationml.notesSlid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67" r:id="rId3"/>
    <p:sldId id="277" r:id="rId4"/>
    <p:sldId id="268" r:id="rId5"/>
    <p:sldId id="269" r:id="rId6"/>
    <p:sldId id="270" r:id="rId7"/>
    <p:sldId id="271" r:id="rId8"/>
    <p:sldId id="272" r:id="rId9"/>
    <p:sldId id="273" r:id="rId10"/>
    <p:sldId id="274" r:id="rId11"/>
    <p:sldId id="275" r:id="rId12"/>
    <p:sldId id="278" r:id="rId13"/>
    <p:sldId id="279" r:id="rId14"/>
    <p:sldId id="282" r:id="rId15"/>
    <p:sldId id="283" r:id="rId16"/>
    <p:sldId id="281" r:id="rId17"/>
    <p:sldId id="280" r:id="rId18"/>
    <p:sldId id="284" r:id="rId19"/>
    <p:sldId id="287" r:id="rId20"/>
    <p:sldId id="286" r:id="rId21"/>
    <p:sldId id="285" r:id="rId22"/>
    <p:sldId id="288" r:id="rId23"/>
    <p:sldId id="289" r:id="rId24"/>
    <p:sldId id="29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559" autoAdjust="0"/>
  </p:normalViewPr>
  <p:slideViewPr>
    <p:cSldViewPr snapToGrid="0">
      <p:cViewPr varScale="1">
        <p:scale>
          <a:sx n="82" d="100"/>
          <a:sy n="82" d="100"/>
        </p:scale>
        <p:origin x="87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7.xlsx"/><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1.xml"/></Relationships>
</file>

<file path=ppt/charts/_rels/chart20.xml.rels><?xml version="1.0" encoding="UTF-8" standalone="yes"?>
<Relationships xmlns="http://schemas.openxmlformats.org/package/2006/relationships"><Relationship Id="rId3" Type="http://schemas.openxmlformats.org/officeDocument/2006/relationships/package" Target="../embeddings/Microsoft_Excel_Worksheet19.xlsx"/><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package" Target="../embeddings/Microsoft_Excel_Worksheet20.xlsx"/><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package" Target="../embeddings/Microsoft_Excel_Worksheet21.xlsx"/><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package" Target="../embeddings/Microsoft_Excel_Worksheet22.xlsx"/><Relationship Id="rId2" Type="http://schemas.microsoft.com/office/2011/relationships/chartColorStyle" Target="colors23.xml"/><Relationship Id="rId1" Type="http://schemas.microsoft.com/office/2011/relationships/chartStyle" Target="style23.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583343033188523"/>
          <c:y val="2.7820473792242797E-2"/>
          <c:w val="0.7822451347403756"/>
          <c:h val="0.55261952955460258"/>
        </c:manualLayout>
      </c:layout>
      <c:barChart>
        <c:barDir val="col"/>
        <c:grouping val="clustered"/>
        <c:varyColors val="0"/>
        <c:ser>
          <c:idx val="0"/>
          <c:order val="0"/>
          <c:tx>
            <c:strRef>
              <c:f>Sheet1!$B$1</c:f>
              <c:strCache>
                <c:ptCount val="1"/>
                <c:pt idx="0">
                  <c:v>ახალი დარეგისტრირებული</c:v>
                </c:pt>
              </c:strCache>
            </c:strRef>
          </c:tx>
          <c:spPr>
            <a:solidFill>
              <a:schemeClr val="accent1"/>
            </a:solidFill>
            <a:ln>
              <a:noFill/>
            </a:ln>
            <a:effectLst/>
          </c:spPr>
          <c:invertIfNegative val="0"/>
          <c:cat>
            <c:strRef>
              <c:f>Sheet1!$A$2:$A$21</c:f>
              <c:strCache>
                <c:ptCount val="20"/>
                <c:pt idx="0">
                  <c:v>2017-ოქტომბერი</c:v>
                </c:pt>
                <c:pt idx="1">
                  <c:v>2017-ნოემბერი</c:v>
                </c:pt>
                <c:pt idx="2">
                  <c:v>2017-დეკემბერი</c:v>
                </c:pt>
                <c:pt idx="3">
                  <c:v>2018-იანვარი</c:v>
                </c:pt>
                <c:pt idx="4">
                  <c:v>2018-თებერვალი</c:v>
                </c:pt>
                <c:pt idx="5">
                  <c:v>2018-მარტი</c:v>
                </c:pt>
                <c:pt idx="6">
                  <c:v>2018-აპრილი</c:v>
                </c:pt>
                <c:pt idx="7">
                  <c:v>2018-მაისი</c:v>
                </c:pt>
                <c:pt idx="8">
                  <c:v>2018-ივნისი</c:v>
                </c:pt>
                <c:pt idx="9">
                  <c:v>2018-ივლისი</c:v>
                </c:pt>
                <c:pt idx="10">
                  <c:v>2018-აგვისტო</c:v>
                </c:pt>
                <c:pt idx="11">
                  <c:v>2018-სექტემბერი</c:v>
                </c:pt>
                <c:pt idx="12">
                  <c:v>2018-ოქტომბერი</c:v>
                </c:pt>
                <c:pt idx="13">
                  <c:v>2018-ნოემბერი</c:v>
                </c:pt>
                <c:pt idx="14">
                  <c:v>2018-დეკემბერი</c:v>
                </c:pt>
                <c:pt idx="15">
                  <c:v>2019-იანვარი</c:v>
                </c:pt>
                <c:pt idx="16">
                  <c:v>2019-თებერვალი</c:v>
                </c:pt>
                <c:pt idx="17">
                  <c:v>2019-მარტი</c:v>
                </c:pt>
                <c:pt idx="18">
                  <c:v>2019-აპრილი</c:v>
                </c:pt>
                <c:pt idx="19">
                  <c:v>2019-მაისი</c:v>
                </c:pt>
              </c:strCache>
            </c:strRef>
          </c:cat>
          <c:val>
            <c:numRef>
              <c:f>Sheet1!$B$2:$B$21</c:f>
              <c:numCache>
                <c:formatCode>General</c:formatCode>
                <c:ptCount val="20"/>
                <c:pt idx="0">
                  <c:v>1179</c:v>
                </c:pt>
                <c:pt idx="1">
                  <c:v>1065</c:v>
                </c:pt>
                <c:pt idx="2">
                  <c:v>860</c:v>
                </c:pt>
                <c:pt idx="3">
                  <c:v>677</c:v>
                </c:pt>
                <c:pt idx="4">
                  <c:v>963</c:v>
                </c:pt>
                <c:pt idx="5">
                  <c:v>978</c:v>
                </c:pt>
                <c:pt idx="6">
                  <c:v>695</c:v>
                </c:pt>
                <c:pt idx="7">
                  <c:v>764</c:v>
                </c:pt>
                <c:pt idx="8">
                  <c:v>580</c:v>
                </c:pt>
                <c:pt idx="9">
                  <c:v>506</c:v>
                </c:pt>
                <c:pt idx="10">
                  <c:v>441</c:v>
                </c:pt>
                <c:pt idx="11">
                  <c:v>4563</c:v>
                </c:pt>
                <c:pt idx="12">
                  <c:v>5552</c:v>
                </c:pt>
                <c:pt idx="13">
                  <c:v>3736</c:v>
                </c:pt>
                <c:pt idx="14">
                  <c:v>2852</c:v>
                </c:pt>
                <c:pt idx="15">
                  <c:v>4027</c:v>
                </c:pt>
                <c:pt idx="16">
                  <c:v>4511</c:v>
                </c:pt>
                <c:pt idx="17">
                  <c:v>4250</c:v>
                </c:pt>
                <c:pt idx="18">
                  <c:v>3159</c:v>
                </c:pt>
                <c:pt idx="19">
                  <c:v>3985</c:v>
                </c:pt>
              </c:numCache>
            </c:numRef>
          </c:val>
          <c:extLst>
            <c:ext xmlns:c16="http://schemas.microsoft.com/office/drawing/2014/chart" uri="{C3380CC4-5D6E-409C-BE32-E72D297353CC}">
              <c16:uniqueId val="{00000000-003D-4CA3-B937-DFE879553F62}"/>
            </c:ext>
          </c:extLst>
        </c:ser>
        <c:ser>
          <c:idx val="1"/>
          <c:order val="1"/>
          <c:tx>
            <c:strRef>
              <c:f>Sheet1!$C$1</c:f>
              <c:strCache>
                <c:ptCount val="1"/>
                <c:pt idx="0">
                  <c:v>აფთიაქში მისული</c:v>
                </c:pt>
              </c:strCache>
            </c:strRef>
          </c:tx>
          <c:spPr>
            <a:solidFill>
              <a:schemeClr val="accent2"/>
            </a:solidFill>
            <a:ln>
              <a:noFill/>
            </a:ln>
            <a:effectLst/>
          </c:spPr>
          <c:invertIfNegative val="0"/>
          <c:cat>
            <c:strRef>
              <c:f>Sheet1!$A$2:$A$21</c:f>
              <c:strCache>
                <c:ptCount val="20"/>
                <c:pt idx="0">
                  <c:v>2017-ოქტომბერი</c:v>
                </c:pt>
                <c:pt idx="1">
                  <c:v>2017-ნოემბერი</c:v>
                </c:pt>
                <c:pt idx="2">
                  <c:v>2017-დეკემბერი</c:v>
                </c:pt>
                <c:pt idx="3">
                  <c:v>2018-იანვარი</c:v>
                </c:pt>
                <c:pt idx="4">
                  <c:v>2018-თებერვალი</c:v>
                </c:pt>
                <c:pt idx="5">
                  <c:v>2018-მარტი</c:v>
                </c:pt>
                <c:pt idx="6">
                  <c:v>2018-აპრილი</c:v>
                </c:pt>
                <c:pt idx="7">
                  <c:v>2018-მაისი</c:v>
                </c:pt>
                <c:pt idx="8">
                  <c:v>2018-ივნისი</c:v>
                </c:pt>
                <c:pt idx="9">
                  <c:v>2018-ივლისი</c:v>
                </c:pt>
                <c:pt idx="10">
                  <c:v>2018-აგვისტო</c:v>
                </c:pt>
                <c:pt idx="11">
                  <c:v>2018-სექტემბერი</c:v>
                </c:pt>
                <c:pt idx="12">
                  <c:v>2018-ოქტომბერი</c:v>
                </c:pt>
                <c:pt idx="13">
                  <c:v>2018-ნოემბერი</c:v>
                </c:pt>
                <c:pt idx="14">
                  <c:v>2018-დეკემბერი</c:v>
                </c:pt>
                <c:pt idx="15">
                  <c:v>2019-იანვარი</c:v>
                </c:pt>
                <c:pt idx="16">
                  <c:v>2019-თებერვალი</c:v>
                </c:pt>
                <c:pt idx="17">
                  <c:v>2019-მარტი</c:v>
                </c:pt>
                <c:pt idx="18">
                  <c:v>2019-აპრილი</c:v>
                </c:pt>
                <c:pt idx="19">
                  <c:v>2019-მაისი</c:v>
                </c:pt>
              </c:strCache>
            </c:strRef>
          </c:cat>
          <c:val>
            <c:numRef>
              <c:f>Sheet1!$C$2:$C$21</c:f>
              <c:numCache>
                <c:formatCode>General</c:formatCode>
                <c:ptCount val="20"/>
                <c:pt idx="0">
                  <c:v>3773</c:v>
                </c:pt>
                <c:pt idx="1">
                  <c:v>3347</c:v>
                </c:pt>
                <c:pt idx="2">
                  <c:v>2566</c:v>
                </c:pt>
                <c:pt idx="3">
                  <c:v>3356</c:v>
                </c:pt>
                <c:pt idx="4">
                  <c:v>3514</c:v>
                </c:pt>
                <c:pt idx="5">
                  <c:v>3670</c:v>
                </c:pt>
                <c:pt idx="6">
                  <c:v>3387</c:v>
                </c:pt>
                <c:pt idx="7">
                  <c:v>4581</c:v>
                </c:pt>
                <c:pt idx="8">
                  <c:v>3381</c:v>
                </c:pt>
                <c:pt idx="9">
                  <c:v>3731</c:v>
                </c:pt>
                <c:pt idx="10">
                  <c:v>3893</c:v>
                </c:pt>
                <c:pt idx="11">
                  <c:v>6773</c:v>
                </c:pt>
                <c:pt idx="12">
                  <c:v>9168</c:v>
                </c:pt>
                <c:pt idx="13">
                  <c:v>8988</c:v>
                </c:pt>
                <c:pt idx="14">
                  <c:v>9281</c:v>
                </c:pt>
                <c:pt idx="15">
                  <c:v>12222</c:v>
                </c:pt>
                <c:pt idx="16">
                  <c:v>12564</c:v>
                </c:pt>
                <c:pt idx="17">
                  <c:v>12873</c:v>
                </c:pt>
                <c:pt idx="18">
                  <c:v>12050</c:v>
                </c:pt>
                <c:pt idx="19">
                  <c:v>15061</c:v>
                </c:pt>
              </c:numCache>
            </c:numRef>
          </c:val>
          <c:extLst>
            <c:ext xmlns:c16="http://schemas.microsoft.com/office/drawing/2014/chart" uri="{C3380CC4-5D6E-409C-BE32-E72D297353CC}">
              <c16:uniqueId val="{00000001-003D-4CA3-B937-DFE879553F62}"/>
            </c:ext>
          </c:extLst>
        </c:ser>
        <c:dLbls>
          <c:showLegendKey val="0"/>
          <c:showVal val="0"/>
          <c:showCatName val="0"/>
          <c:showSerName val="0"/>
          <c:showPercent val="0"/>
          <c:showBubbleSize val="0"/>
        </c:dLbls>
        <c:gapWidth val="219"/>
        <c:overlap val="-27"/>
        <c:axId val="27009903"/>
        <c:axId val="72244319"/>
      </c:barChart>
      <c:catAx>
        <c:axId val="270099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2244319"/>
        <c:crosses val="autoZero"/>
        <c:auto val="1"/>
        <c:lblAlgn val="ctr"/>
        <c:lblOffset val="100"/>
        <c:noMultiLvlLbl val="0"/>
      </c:catAx>
      <c:valAx>
        <c:axId val="7224431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009903"/>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469302750199706E-2"/>
          <c:y val="3.6280204428540727E-2"/>
          <c:w val="0.92883021415801281"/>
          <c:h val="0.81287140596259211"/>
        </c:manualLayout>
      </c:layout>
      <c:barChart>
        <c:barDir val="col"/>
        <c:grouping val="clustered"/>
        <c:varyColors val="0"/>
        <c:ser>
          <c:idx val="0"/>
          <c:order val="0"/>
          <c:tx>
            <c:strRef>
              <c:f>Sheet1!$B$1</c:f>
              <c:strCache>
                <c:ptCount val="1"/>
                <c:pt idx="0">
                  <c:v>რაოდენობა (აბი/ფლაკონი)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პულმიკორტი</c:v>
                </c:pt>
                <c:pt idx="1">
                  <c:v>L - თიროქსინი </c:v>
                </c:pt>
                <c:pt idx="2">
                  <c:v>ალბუტეროლი</c:v>
                </c:pt>
                <c:pt idx="3">
                  <c:v>სალბუტამოლი </c:v>
                </c:pt>
              </c:strCache>
            </c:strRef>
          </c:cat>
          <c:val>
            <c:numRef>
              <c:f>Sheet1!$B$2:$B$5</c:f>
              <c:numCache>
                <c:formatCode>General</c:formatCode>
                <c:ptCount val="4"/>
                <c:pt idx="0">
                  <c:v>2101</c:v>
                </c:pt>
                <c:pt idx="1">
                  <c:v>1568</c:v>
                </c:pt>
                <c:pt idx="2">
                  <c:v>18274</c:v>
                </c:pt>
                <c:pt idx="3">
                  <c:v>1869</c:v>
                </c:pt>
              </c:numCache>
            </c:numRef>
          </c:val>
          <c:extLst>
            <c:ext xmlns:c16="http://schemas.microsoft.com/office/drawing/2014/chart" uri="{C3380CC4-5D6E-409C-BE32-E72D297353CC}">
              <c16:uniqueId val="{00000000-5F8C-45EE-BAC7-6C38ABF3F9F6}"/>
            </c:ext>
          </c:extLst>
        </c:ser>
        <c:ser>
          <c:idx val="1"/>
          <c:order val="1"/>
          <c:tx>
            <c:strRef>
              <c:f>Sheet1!$C$1</c:f>
              <c:strCache>
                <c:ptCount val="1"/>
                <c:pt idx="0">
                  <c:v>ღირებულება (ლარი)</c:v>
                </c:pt>
              </c:strCache>
            </c:strRef>
          </c:tx>
          <c:spPr>
            <a:solidFill>
              <a:schemeClr val="accent2"/>
            </a:solidFill>
            <a:ln>
              <a:noFill/>
            </a:ln>
            <a:effectLst/>
          </c:spPr>
          <c:invertIfNegative val="0"/>
          <c:dLbls>
            <c:spPr>
              <a:solidFill>
                <a:schemeClr val="bg1"/>
              </a:solid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rgbClr val="FF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პულმიკორტი</c:v>
                </c:pt>
                <c:pt idx="1">
                  <c:v>L - თიროქსინი </c:v>
                </c:pt>
                <c:pt idx="2">
                  <c:v>ალბუტეროლი</c:v>
                </c:pt>
                <c:pt idx="3">
                  <c:v>სალბუტამოლი </c:v>
                </c:pt>
              </c:strCache>
            </c:strRef>
          </c:cat>
          <c:val>
            <c:numRef>
              <c:f>Sheet1!$C$2:$C$5</c:f>
              <c:numCache>
                <c:formatCode>General</c:formatCode>
                <c:ptCount val="4"/>
                <c:pt idx="0">
                  <c:v>6870.2699999999995</c:v>
                </c:pt>
                <c:pt idx="1">
                  <c:v>72.755200000000002</c:v>
                </c:pt>
                <c:pt idx="2">
                  <c:v>40385.54</c:v>
                </c:pt>
                <c:pt idx="3">
                  <c:v>8971.5000000000018</c:v>
                </c:pt>
              </c:numCache>
            </c:numRef>
          </c:val>
          <c:extLst>
            <c:ext xmlns:c16="http://schemas.microsoft.com/office/drawing/2014/chart" uri="{C3380CC4-5D6E-409C-BE32-E72D297353CC}">
              <c16:uniqueId val="{00000001-5F8C-45EE-BAC7-6C38ABF3F9F6}"/>
            </c:ext>
          </c:extLst>
        </c:ser>
        <c:dLbls>
          <c:dLblPos val="outEnd"/>
          <c:showLegendKey val="0"/>
          <c:showVal val="1"/>
          <c:showCatName val="0"/>
          <c:showSerName val="0"/>
          <c:showPercent val="0"/>
          <c:showBubbleSize val="0"/>
        </c:dLbls>
        <c:gapWidth val="219"/>
        <c:overlap val="-27"/>
        <c:axId val="83142207"/>
        <c:axId val="83127647"/>
      </c:barChart>
      <c:catAx>
        <c:axId val="831422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127647"/>
        <c:crosses val="autoZero"/>
        <c:auto val="1"/>
        <c:lblAlgn val="ctr"/>
        <c:lblOffset val="100"/>
        <c:noMultiLvlLbl val="0"/>
      </c:catAx>
      <c:valAx>
        <c:axId val="8312764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142207"/>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 სოცდაუცველი</c:v>
                </c:pt>
              </c:strCache>
            </c:strRef>
          </c:tx>
          <c:spPr>
            <a:solidFill>
              <a:schemeClr val="accent1"/>
            </a:solidFill>
            <a:ln>
              <a:noFill/>
            </a:ln>
            <a:effectLst/>
          </c:spPr>
          <c:invertIfNegative val="0"/>
          <c:cat>
            <c:strRef>
              <c:f>Sheet1!$A$2:$A$14</c:f>
              <c:strCache>
                <c:ptCount val="13"/>
                <c:pt idx="0">
                  <c:v>ენალაპრილი 10მგ</c:v>
                </c:pt>
                <c:pt idx="1">
                  <c:v>ენალაპრილი 20მგ</c:v>
                </c:pt>
                <c:pt idx="2">
                  <c:v>ლოსარტანი 100მგ</c:v>
                </c:pt>
                <c:pt idx="3">
                  <c:v>ამლოდიპინი 5მგ</c:v>
                </c:pt>
                <c:pt idx="4">
                  <c:v>მეტოპროლოლი 100მგ</c:v>
                </c:pt>
                <c:pt idx="5">
                  <c:v>ამიოდარონი 200მგ</c:v>
                </c:pt>
                <c:pt idx="6">
                  <c:v>იზოსორბიდის მონონიტრატი 40მგ</c:v>
                </c:pt>
                <c:pt idx="7">
                  <c:v>ვარფარინი 2.5მგ</c:v>
                </c:pt>
                <c:pt idx="8">
                  <c:v>კლოპიდოგრელი 75მგ</c:v>
                </c:pt>
                <c:pt idx="9">
                  <c:v>დიგოქსინი 0.25მგ</c:v>
                </c:pt>
                <c:pt idx="10">
                  <c:v>ფუროსემიდი 40მგ</c:v>
                </c:pt>
                <c:pt idx="11">
                  <c:v>სპირონოლაქტონი 25მგ</c:v>
                </c:pt>
                <c:pt idx="12">
                  <c:v>ატორვასტატინი 20მგ</c:v>
                </c:pt>
              </c:strCache>
            </c:strRef>
          </c:cat>
          <c:val>
            <c:numRef>
              <c:f>Sheet1!$B$2:$B$14</c:f>
              <c:numCache>
                <c:formatCode>_(* #,##0_);_(* \(#,##0\);_(* "-"??_);_(@_)</c:formatCode>
                <c:ptCount val="13"/>
                <c:pt idx="0">
                  <c:v>49564</c:v>
                </c:pt>
                <c:pt idx="1">
                  <c:v>103943</c:v>
                </c:pt>
                <c:pt idx="2">
                  <c:v>82671</c:v>
                </c:pt>
                <c:pt idx="3">
                  <c:v>150696</c:v>
                </c:pt>
                <c:pt idx="4">
                  <c:v>38528</c:v>
                </c:pt>
                <c:pt idx="5">
                  <c:v>24883</c:v>
                </c:pt>
                <c:pt idx="6">
                  <c:v>6079</c:v>
                </c:pt>
                <c:pt idx="7">
                  <c:v>40905</c:v>
                </c:pt>
                <c:pt idx="8">
                  <c:v>78610</c:v>
                </c:pt>
                <c:pt idx="9">
                  <c:v>22383</c:v>
                </c:pt>
                <c:pt idx="10">
                  <c:v>19836</c:v>
                </c:pt>
                <c:pt idx="11">
                  <c:v>79909</c:v>
                </c:pt>
                <c:pt idx="12">
                  <c:v>107655</c:v>
                </c:pt>
              </c:numCache>
            </c:numRef>
          </c:val>
          <c:extLst>
            <c:ext xmlns:c16="http://schemas.microsoft.com/office/drawing/2014/chart" uri="{C3380CC4-5D6E-409C-BE32-E72D297353CC}">
              <c16:uniqueId val="{00000000-E6BF-4763-82F3-A3D42D81DDD4}"/>
            </c:ext>
          </c:extLst>
        </c:ser>
        <c:ser>
          <c:idx val="1"/>
          <c:order val="1"/>
          <c:tx>
            <c:strRef>
              <c:f>Sheet1!$C$1</c:f>
              <c:strCache>
                <c:ptCount val="1"/>
                <c:pt idx="0">
                  <c:v>საპენსიო</c:v>
                </c:pt>
              </c:strCache>
            </c:strRef>
          </c:tx>
          <c:spPr>
            <a:solidFill>
              <a:schemeClr val="accent2"/>
            </a:solidFill>
            <a:ln>
              <a:noFill/>
            </a:ln>
            <a:effectLst/>
          </c:spPr>
          <c:invertIfNegative val="0"/>
          <c:cat>
            <c:strRef>
              <c:f>Sheet1!$A$2:$A$14</c:f>
              <c:strCache>
                <c:ptCount val="13"/>
                <c:pt idx="0">
                  <c:v>ენალაპრილი 10მგ</c:v>
                </c:pt>
                <c:pt idx="1">
                  <c:v>ენალაპრილი 20მგ</c:v>
                </c:pt>
                <c:pt idx="2">
                  <c:v>ლოსარტანი 100მგ</c:v>
                </c:pt>
                <c:pt idx="3">
                  <c:v>ამლოდიპინი 5მგ</c:v>
                </c:pt>
                <c:pt idx="4">
                  <c:v>მეტოპროლოლი 100მგ</c:v>
                </c:pt>
                <c:pt idx="5">
                  <c:v>ამიოდარონი 200მგ</c:v>
                </c:pt>
                <c:pt idx="6">
                  <c:v>იზოსორბიდის მონონიტრატი 40მგ</c:v>
                </c:pt>
                <c:pt idx="7">
                  <c:v>ვარფარინი 2.5მგ</c:v>
                </c:pt>
                <c:pt idx="8">
                  <c:v>კლოპიდოგრელი 75მგ</c:v>
                </c:pt>
                <c:pt idx="9">
                  <c:v>დიგოქსინი 0.25მგ</c:v>
                </c:pt>
                <c:pt idx="10">
                  <c:v>ფუროსემიდი 40მგ</c:v>
                </c:pt>
                <c:pt idx="11">
                  <c:v>სპირონოლაქტონი 25მგ</c:v>
                </c:pt>
                <c:pt idx="12">
                  <c:v>ატორვასტატინი 20მგ</c:v>
                </c:pt>
              </c:strCache>
            </c:strRef>
          </c:cat>
          <c:val>
            <c:numRef>
              <c:f>Sheet1!$C$2:$C$14</c:f>
              <c:numCache>
                <c:formatCode>_(* #,##0_);_(* \(#,##0\);_(* "-"??_);_(@_)</c:formatCode>
                <c:ptCount val="13"/>
                <c:pt idx="0">
                  <c:v>15994</c:v>
                </c:pt>
                <c:pt idx="1">
                  <c:v>39007</c:v>
                </c:pt>
                <c:pt idx="2">
                  <c:v>41284</c:v>
                </c:pt>
                <c:pt idx="3">
                  <c:v>71646</c:v>
                </c:pt>
                <c:pt idx="4">
                  <c:v>17711</c:v>
                </c:pt>
                <c:pt idx="5">
                  <c:v>14458</c:v>
                </c:pt>
                <c:pt idx="6">
                  <c:v>2929</c:v>
                </c:pt>
                <c:pt idx="7">
                  <c:v>29759</c:v>
                </c:pt>
                <c:pt idx="8">
                  <c:v>34723</c:v>
                </c:pt>
                <c:pt idx="9">
                  <c:v>10568</c:v>
                </c:pt>
                <c:pt idx="10">
                  <c:v>7574</c:v>
                </c:pt>
                <c:pt idx="11">
                  <c:v>35418</c:v>
                </c:pt>
                <c:pt idx="12">
                  <c:v>63867</c:v>
                </c:pt>
              </c:numCache>
            </c:numRef>
          </c:val>
          <c:extLst>
            <c:ext xmlns:c16="http://schemas.microsoft.com/office/drawing/2014/chart" uri="{C3380CC4-5D6E-409C-BE32-E72D297353CC}">
              <c16:uniqueId val="{00000001-E6BF-4763-82F3-A3D42D81DDD4}"/>
            </c:ext>
          </c:extLst>
        </c:ser>
        <c:ser>
          <c:idx val="2"/>
          <c:order val="2"/>
          <c:tx>
            <c:strRef>
              <c:f>Sheet1!$D$1</c:f>
              <c:strCache>
                <c:ptCount val="1"/>
                <c:pt idx="0">
                  <c:v> შშმპ</c:v>
                </c:pt>
              </c:strCache>
            </c:strRef>
          </c:tx>
          <c:spPr>
            <a:solidFill>
              <a:schemeClr val="accent3"/>
            </a:solidFill>
            <a:ln>
              <a:noFill/>
            </a:ln>
            <a:effectLst/>
          </c:spPr>
          <c:invertIfNegative val="0"/>
          <c:cat>
            <c:strRef>
              <c:f>Sheet1!$A$2:$A$14</c:f>
              <c:strCache>
                <c:ptCount val="13"/>
                <c:pt idx="0">
                  <c:v>ენალაპრილი 10მგ</c:v>
                </c:pt>
                <c:pt idx="1">
                  <c:v>ენალაპრილი 20მგ</c:v>
                </c:pt>
                <c:pt idx="2">
                  <c:v>ლოსარტანი 100მგ</c:v>
                </c:pt>
                <c:pt idx="3">
                  <c:v>ამლოდიპინი 5მგ</c:v>
                </c:pt>
                <c:pt idx="4">
                  <c:v>მეტოპროლოლი 100მგ</c:v>
                </c:pt>
                <c:pt idx="5">
                  <c:v>ამიოდარონი 200მგ</c:v>
                </c:pt>
                <c:pt idx="6">
                  <c:v>იზოსორბიდის მონონიტრატი 40მგ</c:v>
                </c:pt>
                <c:pt idx="7">
                  <c:v>ვარფარინი 2.5მგ</c:v>
                </c:pt>
                <c:pt idx="8">
                  <c:v>კლოპიდოგრელი 75მგ</c:v>
                </c:pt>
                <c:pt idx="9">
                  <c:v>დიგოქსინი 0.25მგ</c:v>
                </c:pt>
                <c:pt idx="10">
                  <c:v>ფუროსემიდი 40მგ</c:v>
                </c:pt>
                <c:pt idx="11">
                  <c:v>სპირონოლაქტონი 25მგ</c:v>
                </c:pt>
                <c:pt idx="12">
                  <c:v>ატორვასტატინი 20მგ</c:v>
                </c:pt>
              </c:strCache>
            </c:strRef>
          </c:cat>
          <c:val>
            <c:numRef>
              <c:f>Sheet1!$D$2:$D$14</c:f>
              <c:numCache>
                <c:formatCode>_(* #,##0_);_(* \(#,##0\);_(* "-"??_);_(@_)</c:formatCode>
                <c:ptCount val="13"/>
                <c:pt idx="0">
                  <c:v>818</c:v>
                </c:pt>
                <c:pt idx="1">
                  <c:v>1886</c:v>
                </c:pt>
                <c:pt idx="2">
                  <c:v>2270</c:v>
                </c:pt>
                <c:pt idx="3">
                  <c:v>2770</c:v>
                </c:pt>
                <c:pt idx="4">
                  <c:v>914</c:v>
                </c:pt>
                <c:pt idx="5">
                  <c:v>723</c:v>
                </c:pt>
                <c:pt idx="6">
                  <c:v>262</c:v>
                </c:pt>
                <c:pt idx="7">
                  <c:v>2512</c:v>
                </c:pt>
                <c:pt idx="8">
                  <c:v>2070</c:v>
                </c:pt>
                <c:pt idx="9">
                  <c:v>918</c:v>
                </c:pt>
                <c:pt idx="10">
                  <c:v>544</c:v>
                </c:pt>
                <c:pt idx="11">
                  <c:v>2724</c:v>
                </c:pt>
                <c:pt idx="12">
                  <c:v>4169</c:v>
                </c:pt>
              </c:numCache>
            </c:numRef>
          </c:val>
          <c:extLst>
            <c:ext xmlns:c16="http://schemas.microsoft.com/office/drawing/2014/chart" uri="{C3380CC4-5D6E-409C-BE32-E72D297353CC}">
              <c16:uniqueId val="{00000002-E6BF-4763-82F3-A3D42D81DDD4}"/>
            </c:ext>
          </c:extLst>
        </c:ser>
        <c:dLbls>
          <c:showLegendKey val="0"/>
          <c:showVal val="0"/>
          <c:showCatName val="0"/>
          <c:showSerName val="0"/>
          <c:showPercent val="0"/>
          <c:showBubbleSize val="0"/>
        </c:dLbls>
        <c:gapWidth val="219"/>
        <c:overlap val="-27"/>
        <c:axId val="278793232"/>
        <c:axId val="278796976"/>
      </c:barChart>
      <c:catAx>
        <c:axId val="2787932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8796976"/>
        <c:crosses val="autoZero"/>
        <c:auto val="1"/>
        <c:lblAlgn val="ctr"/>
        <c:lblOffset val="100"/>
        <c:noMultiLvlLbl val="0"/>
      </c:catAx>
      <c:valAx>
        <c:axId val="278796976"/>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879323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ხარჯვა სოცდაუცველი</c:v>
                </c:pt>
              </c:strCache>
            </c:strRef>
          </c:tx>
          <c:spPr>
            <a:solidFill>
              <a:schemeClr val="accent1"/>
            </a:solidFill>
            <a:ln>
              <a:noFill/>
            </a:ln>
            <a:effectLst/>
          </c:spPr>
          <c:invertIfNegative val="0"/>
          <c:cat>
            <c:strRef>
              <c:f>Sheet1!$A$2:$A$10</c:f>
              <c:strCache>
                <c:ptCount val="9"/>
                <c:pt idx="0">
                  <c:v>ატორვასტატინი 10მგ</c:v>
                </c:pt>
                <c:pt idx="1">
                  <c:v>ატორვასტატინი 40მგ</c:v>
                </c:pt>
                <c:pt idx="2">
                  <c:v>პერინდოპრილ /ამლოდიპინი 4მგ/5მგ ან 5მგ/5მგ</c:v>
                </c:pt>
                <c:pt idx="3">
                  <c:v>პერინდოპრილ /ამლოდიპინი 8მგ/10მგ ან 10მგ/10მგ</c:v>
                </c:pt>
                <c:pt idx="4">
                  <c:v>ლოსარტან/ჰიდროქლორთიაზიდი 50მგ/12.5მგ</c:v>
                </c:pt>
                <c:pt idx="5">
                  <c:v>ბისოპროლოლი 5მგ</c:v>
                </c:pt>
                <c:pt idx="6">
                  <c:v>ნებივოლოლი 5მგ</c:v>
                </c:pt>
                <c:pt idx="7">
                  <c:v>აცეტილსალიცილის მჟავა+მაგნიუმის ჰიდროქსიდი 75მგ</c:v>
                </c:pt>
                <c:pt idx="8">
                  <c:v>აცეტილსალიცილის მჟავა+მაგნიუმის ჰიდროქსიდი 150მგ</c:v>
                </c:pt>
              </c:strCache>
            </c:strRef>
          </c:cat>
          <c:val>
            <c:numRef>
              <c:f>Sheet1!$B$2:$B$10</c:f>
              <c:numCache>
                <c:formatCode>_(* #,##0_);_(* \(#,##0\);_(* "-"??_);_(@_)</c:formatCode>
                <c:ptCount val="9"/>
                <c:pt idx="0">
                  <c:v>61949</c:v>
                </c:pt>
                <c:pt idx="1">
                  <c:v>8176</c:v>
                </c:pt>
                <c:pt idx="2">
                  <c:v>21046</c:v>
                </c:pt>
                <c:pt idx="3">
                  <c:v>29978</c:v>
                </c:pt>
                <c:pt idx="4">
                  <c:v>26151</c:v>
                </c:pt>
                <c:pt idx="5">
                  <c:v>19963</c:v>
                </c:pt>
                <c:pt idx="6">
                  <c:v>23981</c:v>
                </c:pt>
                <c:pt idx="7">
                  <c:v>73281</c:v>
                </c:pt>
                <c:pt idx="8">
                  <c:v>11968</c:v>
                </c:pt>
              </c:numCache>
            </c:numRef>
          </c:val>
          <c:extLst>
            <c:ext xmlns:c16="http://schemas.microsoft.com/office/drawing/2014/chart" uri="{C3380CC4-5D6E-409C-BE32-E72D297353CC}">
              <c16:uniqueId val="{00000000-1563-4B19-9CBF-0C3D37756444}"/>
            </c:ext>
          </c:extLst>
        </c:ser>
        <c:ser>
          <c:idx val="1"/>
          <c:order val="1"/>
          <c:tx>
            <c:strRef>
              <c:f>Sheet1!$C$1</c:f>
              <c:strCache>
                <c:ptCount val="1"/>
                <c:pt idx="0">
                  <c:v>ხარჯვა საპენსიო</c:v>
                </c:pt>
              </c:strCache>
            </c:strRef>
          </c:tx>
          <c:spPr>
            <a:solidFill>
              <a:schemeClr val="accent2"/>
            </a:solidFill>
            <a:ln>
              <a:noFill/>
            </a:ln>
            <a:effectLst/>
          </c:spPr>
          <c:invertIfNegative val="0"/>
          <c:cat>
            <c:strRef>
              <c:f>Sheet1!$A$2:$A$10</c:f>
              <c:strCache>
                <c:ptCount val="9"/>
                <c:pt idx="0">
                  <c:v>ატორვასტატინი 10მგ</c:v>
                </c:pt>
                <c:pt idx="1">
                  <c:v>ატორვასტატინი 40მგ</c:v>
                </c:pt>
                <c:pt idx="2">
                  <c:v>პერინდოპრილ /ამლოდიპინი 4მგ/5მგ ან 5მგ/5მგ</c:v>
                </c:pt>
                <c:pt idx="3">
                  <c:v>პერინდოპრილ /ამლოდიპინი 8მგ/10მგ ან 10მგ/10მგ</c:v>
                </c:pt>
                <c:pt idx="4">
                  <c:v>ლოსარტან/ჰიდროქლორთიაზიდი 50მგ/12.5მგ</c:v>
                </c:pt>
                <c:pt idx="5">
                  <c:v>ბისოპროლოლი 5მგ</c:v>
                </c:pt>
                <c:pt idx="6">
                  <c:v>ნებივოლოლი 5მგ</c:v>
                </c:pt>
                <c:pt idx="7">
                  <c:v>აცეტილსალიცილის მჟავა+მაგნიუმის ჰიდროქსიდი 75მგ</c:v>
                </c:pt>
                <c:pt idx="8">
                  <c:v>აცეტილსალიცილის მჟავა+მაგნიუმის ჰიდროქსიდი 150მგ</c:v>
                </c:pt>
              </c:strCache>
            </c:strRef>
          </c:cat>
          <c:val>
            <c:numRef>
              <c:f>Sheet1!$C$2:$C$10</c:f>
              <c:numCache>
                <c:formatCode>_(* #,##0_);_(* \(#,##0\);_(* "-"??_);_(@_)</c:formatCode>
                <c:ptCount val="9"/>
                <c:pt idx="0">
                  <c:v>32639</c:v>
                </c:pt>
                <c:pt idx="1">
                  <c:v>6787</c:v>
                </c:pt>
                <c:pt idx="2">
                  <c:v>8827</c:v>
                </c:pt>
                <c:pt idx="3">
                  <c:v>16822</c:v>
                </c:pt>
                <c:pt idx="4">
                  <c:v>22528</c:v>
                </c:pt>
                <c:pt idx="5">
                  <c:v>12683</c:v>
                </c:pt>
                <c:pt idx="6">
                  <c:v>16984</c:v>
                </c:pt>
                <c:pt idx="7">
                  <c:v>53599</c:v>
                </c:pt>
                <c:pt idx="8">
                  <c:v>8018</c:v>
                </c:pt>
              </c:numCache>
            </c:numRef>
          </c:val>
          <c:extLst>
            <c:ext xmlns:c16="http://schemas.microsoft.com/office/drawing/2014/chart" uri="{C3380CC4-5D6E-409C-BE32-E72D297353CC}">
              <c16:uniqueId val="{00000001-1563-4B19-9CBF-0C3D37756444}"/>
            </c:ext>
          </c:extLst>
        </c:ser>
        <c:ser>
          <c:idx val="2"/>
          <c:order val="2"/>
          <c:tx>
            <c:strRef>
              <c:f>Sheet1!$D$1</c:f>
              <c:strCache>
                <c:ptCount val="1"/>
                <c:pt idx="0">
                  <c:v>ხარჯვა შშმპ</c:v>
                </c:pt>
              </c:strCache>
            </c:strRef>
          </c:tx>
          <c:spPr>
            <a:solidFill>
              <a:schemeClr val="accent3"/>
            </a:solidFill>
            <a:ln>
              <a:noFill/>
            </a:ln>
            <a:effectLst/>
          </c:spPr>
          <c:invertIfNegative val="0"/>
          <c:cat>
            <c:strRef>
              <c:f>Sheet1!$A$2:$A$10</c:f>
              <c:strCache>
                <c:ptCount val="9"/>
                <c:pt idx="0">
                  <c:v>ატორვასტატინი 10მგ</c:v>
                </c:pt>
                <c:pt idx="1">
                  <c:v>ატორვასტატინი 40მგ</c:v>
                </c:pt>
                <c:pt idx="2">
                  <c:v>პერინდოპრილ /ამლოდიპინი 4მგ/5მგ ან 5მგ/5მგ</c:v>
                </c:pt>
                <c:pt idx="3">
                  <c:v>პერინდოპრილ /ამლოდიპინი 8მგ/10მგ ან 10მგ/10მგ</c:v>
                </c:pt>
                <c:pt idx="4">
                  <c:v>ლოსარტან/ჰიდროქლორთიაზიდი 50მგ/12.5მგ</c:v>
                </c:pt>
                <c:pt idx="5">
                  <c:v>ბისოპროლოლი 5მგ</c:v>
                </c:pt>
                <c:pt idx="6">
                  <c:v>ნებივოლოლი 5მგ</c:v>
                </c:pt>
                <c:pt idx="7">
                  <c:v>აცეტილსალიცილის მჟავა+მაგნიუმის ჰიდროქსიდი 75მგ</c:v>
                </c:pt>
                <c:pt idx="8">
                  <c:v>აცეტილსალიცილის მჟავა+მაგნიუმის ჰიდროქსიდი 150მგ</c:v>
                </c:pt>
              </c:strCache>
            </c:strRef>
          </c:cat>
          <c:val>
            <c:numRef>
              <c:f>Sheet1!$D$2:$D$10</c:f>
              <c:numCache>
                <c:formatCode>_(* #,##0_);_(* \(#,##0\);_(* "-"??_);_(@_)</c:formatCode>
                <c:ptCount val="9"/>
                <c:pt idx="0">
                  <c:v>1684</c:v>
                </c:pt>
                <c:pt idx="1">
                  <c:v>551</c:v>
                </c:pt>
                <c:pt idx="4">
                  <c:v>807</c:v>
                </c:pt>
                <c:pt idx="6">
                  <c:v>1071</c:v>
                </c:pt>
                <c:pt idx="7">
                  <c:v>2713</c:v>
                </c:pt>
                <c:pt idx="8">
                  <c:v>773</c:v>
                </c:pt>
              </c:numCache>
            </c:numRef>
          </c:val>
          <c:extLst>
            <c:ext xmlns:c16="http://schemas.microsoft.com/office/drawing/2014/chart" uri="{C3380CC4-5D6E-409C-BE32-E72D297353CC}">
              <c16:uniqueId val="{00000002-1563-4B19-9CBF-0C3D37756444}"/>
            </c:ext>
          </c:extLst>
        </c:ser>
        <c:dLbls>
          <c:showLegendKey val="0"/>
          <c:showVal val="0"/>
          <c:showCatName val="0"/>
          <c:showSerName val="0"/>
          <c:showPercent val="0"/>
          <c:showBubbleSize val="0"/>
        </c:dLbls>
        <c:gapWidth val="219"/>
        <c:overlap val="-27"/>
        <c:axId val="278788240"/>
        <c:axId val="278815696"/>
      </c:barChart>
      <c:catAx>
        <c:axId val="2787882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8815696"/>
        <c:crosses val="autoZero"/>
        <c:auto val="1"/>
        <c:lblAlgn val="ctr"/>
        <c:lblOffset val="100"/>
        <c:noMultiLvlLbl val="0"/>
      </c:catAx>
      <c:valAx>
        <c:axId val="278815696"/>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878824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 სოცდაუცველი</c:v>
                </c:pt>
              </c:strCache>
            </c:strRef>
          </c:tx>
          <c:spPr>
            <a:solidFill>
              <a:schemeClr val="accent1"/>
            </a:solidFill>
            <a:ln>
              <a:noFill/>
            </a:ln>
            <a:effectLst/>
          </c:spPr>
          <c:invertIfNegative val="0"/>
          <c:cat>
            <c:strRef>
              <c:f>Sheet1!$A$2:$A$4</c:f>
              <c:strCache>
                <c:ptCount val="3"/>
                <c:pt idx="0">
                  <c:v>მეტფორმინი 1000მგ</c:v>
                </c:pt>
                <c:pt idx="1">
                  <c:v>გლიკლაზიდი 60მგ</c:v>
                </c:pt>
                <c:pt idx="2">
                  <c:v>გლიმეპირიდი 2მგ</c:v>
                </c:pt>
              </c:strCache>
            </c:strRef>
          </c:cat>
          <c:val>
            <c:numRef>
              <c:f>Sheet1!$B$2:$B$4</c:f>
              <c:numCache>
                <c:formatCode>General</c:formatCode>
                <c:ptCount val="3"/>
                <c:pt idx="0">
                  <c:v>226559</c:v>
                </c:pt>
                <c:pt idx="1">
                  <c:v>109690</c:v>
                </c:pt>
                <c:pt idx="2">
                  <c:v>69628</c:v>
                </c:pt>
              </c:numCache>
            </c:numRef>
          </c:val>
          <c:extLst>
            <c:ext xmlns:c16="http://schemas.microsoft.com/office/drawing/2014/chart" uri="{C3380CC4-5D6E-409C-BE32-E72D297353CC}">
              <c16:uniqueId val="{00000000-CA0F-4B5C-A723-AB028C95087B}"/>
            </c:ext>
          </c:extLst>
        </c:ser>
        <c:ser>
          <c:idx val="1"/>
          <c:order val="1"/>
          <c:tx>
            <c:strRef>
              <c:f>Sheet1!$C$1</c:f>
              <c:strCache>
                <c:ptCount val="1"/>
                <c:pt idx="0">
                  <c:v> საპენსიო</c:v>
                </c:pt>
              </c:strCache>
            </c:strRef>
          </c:tx>
          <c:spPr>
            <a:solidFill>
              <a:schemeClr val="accent2"/>
            </a:solidFill>
            <a:ln>
              <a:noFill/>
            </a:ln>
            <a:effectLst/>
          </c:spPr>
          <c:invertIfNegative val="0"/>
          <c:cat>
            <c:strRef>
              <c:f>Sheet1!$A$2:$A$4</c:f>
              <c:strCache>
                <c:ptCount val="3"/>
                <c:pt idx="0">
                  <c:v>მეტფორმინი 1000მგ</c:v>
                </c:pt>
                <c:pt idx="1">
                  <c:v>გლიკლაზიდი 60მგ</c:v>
                </c:pt>
                <c:pt idx="2">
                  <c:v>გლიმეპირიდი 2მგ</c:v>
                </c:pt>
              </c:strCache>
            </c:strRef>
          </c:cat>
          <c:val>
            <c:numRef>
              <c:f>Sheet1!$C$2:$C$4</c:f>
              <c:numCache>
                <c:formatCode>General</c:formatCode>
                <c:ptCount val="3"/>
                <c:pt idx="0">
                  <c:v>149396</c:v>
                </c:pt>
                <c:pt idx="1">
                  <c:v>73251</c:v>
                </c:pt>
                <c:pt idx="2">
                  <c:v>49452</c:v>
                </c:pt>
              </c:numCache>
            </c:numRef>
          </c:val>
          <c:extLst>
            <c:ext xmlns:c16="http://schemas.microsoft.com/office/drawing/2014/chart" uri="{C3380CC4-5D6E-409C-BE32-E72D297353CC}">
              <c16:uniqueId val="{00000001-CA0F-4B5C-A723-AB028C95087B}"/>
            </c:ext>
          </c:extLst>
        </c:ser>
        <c:ser>
          <c:idx val="2"/>
          <c:order val="2"/>
          <c:tx>
            <c:strRef>
              <c:f>Sheet1!$D$1</c:f>
              <c:strCache>
                <c:ptCount val="1"/>
                <c:pt idx="0">
                  <c:v> შშმპ</c:v>
                </c:pt>
              </c:strCache>
            </c:strRef>
          </c:tx>
          <c:spPr>
            <a:solidFill>
              <a:schemeClr val="accent3"/>
            </a:solidFill>
            <a:ln>
              <a:noFill/>
            </a:ln>
            <a:effectLst/>
          </c:spPr>
          <c:invertIfNegative val="0"/>
          <c:cat>
            <c:strRef>
              <c:f>Sheet1!$A$2:$A$4</c:f>
              <c:strCache>
                <c:ptCount val="3"/>
                <c:pt idx="0">
                  <c:v>მეტფორმინი 1000მგ</c:v>
                </c:pt>
                <c:pt idx="1">
                  <c:v>გლიკლაზიდი 60მგ</c:v>
                </c:pt>
                <c:pt idx="2">
                  <c:v>გლიმეპირიდი 2მგ</c:v>
                </c:pt>
              </c:strCache>
            </c:strRef>
          </c:cat>
          <c:val>
            <c:numRef>
              <c:f>Sheet1!$D$2:$D$4</c:f>
              <c:numCache>
                <c:formatCode>General</c:formatCode>
                <c:ptCount val="3"/>
                <c:pt idx="0">
                  <c:v>8147</c:v>
                </c:pt>
                <c:pt idx="1">
                  <c:v>3799</c:v>
                </c:pt>
                <c:pt idx="2">
                  <c:v>2690</c:v>
                </c:pt>
              </c:numCache>
            </c:numRef>
          </c:val>
          <c:extLst>
            <c:ext xmlns:c16="http://schemas.microsoft.com/office/drawing/2014/chart" uri="{C3380CC4-5D6E-409C-BE32-E72D297353CC}">
              <c16:uniqueId val="{00000002-CA0F-4B5C-A723-AB028C95087B}"/>
            </c:ext>
          </c:extLst>
        </c:ser>
        <c:dLbls>
          <c:showLegendKey val="0"/>
          <c:showVal val="0"/>
          <c:showCatName val="0"/>
          <c:showSerName val="0"/>
          <c:showPercent val="0"/>
          <c:showBubbleSize val="0"/>
        </c:dLbls>
        <c:gapWidth val="219"/>
        <c:overlap val="-27"/>
        <c:axId val="142215312"/>
        <c:axId val="142216144"/>
      </c:barChart>
      <c:catAx>
        <c:axId val="1422153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2216144"/>
        <c:crosses val="autoZero"/>
        <c:auto val="1"/>
        <c:lblAlgn val="ctr"/>
        <c:lblOffset val="100"/>
        <c:noMultiLvlLbl val="0"/>
      </c:catAx>
      <c:valAx>
        <c:axId val="14221614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221531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 სოცდაუცველი</c:v>
                </c:pt>
              </c:strCache>
            </c:strRef>
          </c:tx>
          <c:spPr>
            <a:solidFill>
              <a:schemeClr val="accent1"/>
            </a:solidFill>
            <a:ln>
              <a:noFill/>
            </a:ln>
            <a:effectLst/>
          </c:spPr>
          <c:invertIfNegative val="0"/>
          <c:cat>
            <c:strRef>
              <c:f>Sheet1!$A$2:$A$3</c:f>
              <c:strCache>
                <c:ptCount val="2"/>
                <c:pt idx="0">
                  <c:v>თიამაზოლი 5მგ</c:v>
                </c:pt>
                <c:pt idx="1">
                  <c:v>ლევოთიროქსინი  50მკგ</c:v>
                </c:pt>
              </c:strCache>
            </c:strRef>
          </c:cat>
          <c:val>
            <c:numRef>
              <c:f>Sheet1!$B$2:$B$3</c:f>
              <c:numCache>
                <c:formatCode>General</c:formatCode>
                <c:ptCount val="2"/>
                <c:pt idx="0">
                  <c:v>4908</c:v>
                </c:pt>
                <c:pt idx="1">
                  <c:v>62002</c:v>
                </c:pt>
              </c:numCache>
            </c:numRef>
          </c:val>
          <c:extLst>
            <c:ext xmlns:c16="http://schemas.microsoft.com/office/drawing/2014/chart" uri="{C3380CC4-5D6E-409C-BE32-E72D297353CC}">
              <c16:uniqueId val="{00000000-72F3-49CF-8871-064554F1A2BC}"/>
            </c:ext>
          </c:extLst>
        </c:ser>
        <c:ser>
          <c:idx val="1"/>
          <c:order val="1"/>
          <c:tx>
            <c:strRef>
              <c:f>Sheet1!$C$1</c:f>
              <c:strCache>
                <c:ptCount val="1"/>
                <c:pt idx="0">
                  <c:v> საპენსიო</c:v>
                </c:pt>
              </c:strCache>
            </c:strRef>
          </c:tx>
          <c:spPr>
            <a:solidFill>
              <a:schemeClr val="accent2"/>
            </a:solidFill>
            <a:ln>
              <a:noFill/>
            </a:ln>
            <a:effectLst/>
          </c:spPr>
          <c:invertIfNegative val="0"/>
          <c:cat>
            <c:strRef>
              <c:f>Sheet1!$A$2:$A$3</c:f>
              <c:strCache>
                <c:ptCount val="2"/>
                <c:pt idx="0">
                  <c:v>თიამაზოლი 5მგ</c:v>
                </c:pt>
                <c:pt idx="1">
                  <c:v>ლევოთიროქსინი  50მკგ</c:v>
                </c:pt>
              </c:strCache>
            </c:strRef>
          </c:cat>
          <c:val>
            <c:numRef>
              <c:f>Sheet1!$C$2:$C$3</c:f>
              <c:numCache>
                <c:formatCode>General</c:formatCode>
                <c:ptCount val="2"/>
                <c:pt idx="0">
                  <c:v>2740</c:v>
                </c:pt>
                <c:pt idx="1">
                  <c:v>48046</c:v>
                </c:pt>
              </c:numCache>
            </c:numRef>
          </c:val>
          <c:extLst>
            <c:ext xmlns:c16="http://schemas.microsoft.com/office/drawing/2014/chart" uri="{C3380CC4-5D6E-409C-BE32-E72D297353CC}">
              <c16:uniqueId val="{00000001-72F3-49CF-8871-064554F1A2BC}"/>
            </c:ext>
          </c:extLst>
        </c:ser>
        <c:ser>
          <c:idx val="2"/>
          <c:order val="2"/>
          <c:tx>
            <c:strRef>
              <c:f>Sheet1!$D$1</c:f>
              <c:strCache>
                <c:ptCount val="1"/>
                <c:pt idx="0">
                  <c:v> შშმპ</c:v>
                </c:pt>
              </c:strCache>
            </c:strRef>
          </c:tx>
          <c:spPr>
            <a:solidFill>
              <a:schemeClr val="accent3"/>
            </a:solidFill>
            <a:ln>
              <a:noFill/>
            </a:ln>
            <a:effectLst/>
          </c:spPr>
          <c:invertIfNegative val="0"/>
          <c:cat>
            <c:strRef>
              <c:f>Sheet1!$A$2:$A$3</c:f>
              <c:strCache>
                <c:ptCount val="2"/>
                <c:pt idx="0">
                  <c:v>თიამაზოლი 5მგ</c:v>
                </c:pt>
                <c:pt idx="1">
                  <c:v>ლევოთიროქსინი  50მკგ</c:v>
                </c:pt>
              </c:strCache>
            </c:strRef>
          </c:cat>
          <c:val>
            <c:numRef>
              <c:f>Sheet1!$D$2:$D$3</c:f>
              <c:numCache>
                <c:formatCode>General</c:formatCode>
                <c:ptCount val="2"/>
                <c:pt idx="0">
                  <c:v>94</c:v>
                </c:pt>
                <c:pt idx="1">
                  <c:v>2071</c:v>
                </c:pt>
              </c:numCache>
            </c:numRef>
          </c:val>
          <c:extLst>
            <c:ext xmlns:c16="http://schemas.microsoft.com/office/drawing/2014/chart" uri="{C3380CC4-5D6E-409C-BE32-E72D297353CC}">
              <c16:uniqueId val="{00000002-72F3-49CF-8871-064554F1A2BC}"/>
            </c:ext>
          </c:extLst>
        </c:ser>
        <c:dLbls>
          <c:showLegendKey val="0"/>
          <c:showVal val="0"/>
          <c:showCatName val="0"/>
          <c:showSerName val="0"/>
          <c:showPercent val="0"/>
          <c:showBubbleSize val="0"/>
        </c:dLbls>
        <c:gapWidth val="219"/>
        <c:overlap val="-27"/>
        <c:axId val="327821904"/>
        <c:axId val="327824816"/>
      </c:barChart>
      <c:catAx>
        <c:axId val="3278219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824816"/>
        <c:crosses val="autoZero"/>
        <c:auto val="1"/>
        <c:lblAlgn val="ctr"/>
        <c:lblOffset val="100"/>
        <c:noMultiLvlLbl val="0"/>
      </c:catAx>
      <c:valAx>
        <c:axId val="32782481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82190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 სოცდაუცველი</c:v>
                </c:pt>
              </c:strCache>
            </c:strRef>
          </c:tx>
          <c:spPr>
            <a:solidFill>
              <a:schemeClr val="accent1"/>
            </a:solidFill>
            <a:ln>
              <a:noFill/>
            </a:ln>
            <a:effectLst/>
          </c:spPr>
          <c:invertIfNegative val="0"/>
          <c:cat>
            <c:strRef>
              <c:f>Sheet1!$A$2:$A$7</c:f>
              <c:strCache>
                <c:ptCount val="6"/>
                <c:pt idx="0">
                  <c:v>ბუდესონიდი 0.5მგ/2მლ</c:v>
                </c:pt>
                <c:pt idx="1">
                  <c:v>სალმეტეროლი/ფლუტიკაზონი   50მკგ/500მკგ საინჰალაციო ფხვნილი                   </c:v>
                </c:pt>
                <c:pt idx="2">
                  <c:v>სალმეტეროლი/ფლუტიკაზონი   50მკგ/250მკგ საინჰალაციო ფხვნილი                   </c:v>
                </c:pt>
                <c:pt idx="3">
                  <c:v>სალბუტამოლი 100მკგ დოზა საინჰალაციო აეროზოლი</c:v>
                </c:pt>
                <c:pt idx="4">
                  <c:v>აკლიდინიუმის ბრომიდი საინჰალაციო ფხვნილი (კაფსულა) ინჰალატორთან ერთად/322მკგ/დოზა </c:v>
                </c:pt>
                <c:pt idx="5">
                  <c:v>მეთილპრედნიზოლონი 16მგ</c:v>
                </c:pt>
              </c:strCache>
            </c:strRef>
          </c:cat>
          <c:val>
            <c:numRef>
              <c:f>Sheet1!$B$2:$B$7</c:f>
              <c:numCache>
                <c:formatCode>General</c:formatCode>
                <c:ptCount val="6"/>
                <c:pt idx="0">
                  <c:v>884</c:v>
                </c:pt>
                <c:pt idx="1">
                  <c:v>870</c:v>
                </c:pt>
                <c:pt idx="2">
                  <c:v>1695</c:v>
                </c:pt>
                <c:pt idx="3">
                  <c:v>608</c:v>
                </c:pt>
                <c:pt idx="4">
                  <c:v>200</c:v>
                </c:pt>
                <c:pt idx="5">
                  <c:v>542</c:v>
                </c:pt>
              </c:numCache>
            </c:numRef>
          </c:val>
          <c:extLst>
            <c:ext xmlns:c16="http://schemas.microsoft.com/office/drawing/2014/chart" uri="{C3380CC4-5D6E-409C-BE32-E72D297353CC}">
              <c16:uniqueId val="{00000000-1F5A-4CCC-98A1-D51C0E60D364}"/>
            </c:ext>
          </c:extLst>
        </c:ser>
        <c:ser>
          <c:idx val="1"/>
          <c:order val="1"/>
          <c:tx>
            <c:strRef>
              <c:f>Sheet1!$C$1</c:f>
              <c:strCache>
                <c:ptCount val="1"/>
                <c:pt idx="0">
                  <c:v> საპენსიო</c:v>
                </c:pt>
              </c:strCache>
            </c:strRef>
          </c:tx>
          <c:spPr>
            <a:solidFill>
              <a:schemeClr val="accent2"/>
            </a:solidFill>
            <a:ln>
              <a:noFill/>
            </a:ln>
            <a:effectLst/>
          </c:spPr>
          <c:invertIfNegative val="0"/>
          <c:cat>
            <c:strRef>
              <c:f>Sheet1!$A$2:$A$7</c:f>
              <c:strCache>
                <c:ptCount val="6"/>
                <c:pt idx="0">
                  <c:v>ბუდესონიდი 0.5მგ/2მლ</c:v>
                </c:pt>
                <c:pt idx="1">
                  <c:v>სალმეტეროლი/ფლუტიკაზონი   50მკგ/500მკგ საინჰალაციო ფხვნილი                   </c:v>
                </c:pt>
                <c:pt idx="2">
                  <c:v>სალმეტეროლი/ფლუტიკაზონი   50მკგ/250მკგ საინჰალაციო ფხვნილი                   </c:v>
                </c:pt>
                <c:pt idx="3">
                  <c:v>სალბუტამოლი 100მკგ დოზა საინჰალაციო აეროზოლი</c:v>
                </c:pt>
                <c:pt idx="4">
                  <c:v>აკლიდინიუმის ბრომიდი საინჰალაციო ფხვნილი (კაფსულა) ინჰალატორთან ერთად/322მკგ/დოზა </c:v>
                </c:pt>
                <c:pt idx="5">
                  <c:v>მეთილპრედნიზოლონი 16მგ</c:v>
                </c:pt>
              </c:strCache>
            </c:strRef>
          </c:cat>
          <c:val>
            <c:numRef>
              <c:f>Sheet1!$C$2:$C$7</c:f>
              <c:numCache>
                <c:formatCode>General</c:formatCode>
                <c:ptCount val="6"/>
                <c:pt idx="0">
                  <c:v>62</c:v>
                </c:pt>
                <c:pt idx="1">
                  <c:v>220</c:v>
                </c:pt>
                <c:pt idx="2">
                  <c:v>495</c:v>
                </c:pt>
                <c:pt idx="3">
                  <c:v>174</c:v>
                </c:pt>
                <c:pt idx="4">
                  <c:v>65</c:v>
                </c:pt>
                <c:pt idx="5">
                  <c:v>172</c:v>
                </c:pt>
              </c:numCache>
            </c:numRef>
          </c:val>
          <c:extLst>
            <c:ext xmlns:c16="http://schemas.microsoft.com/office/drawing/2014/chart" uri="{C3380CC4-5D6E-409C-BE32-E72D297353CC}">
              <c16:uniqueId val="{00000001-1F5A-4CCC-98A1-D51C0E60D364}"/>
            </c:ext>
          </c:extLst>
        </c:ser>
        <c:ser>
          <c:idx val="2"/>
          <c:order val="2"/>
          <c:tx>
            <c:strRef>
              <c:f>Sheet1!$D$1</c:f>
              <c:strCache>
                <c:ptCount val="1"/>
                <c:pt idx="0">
                  <c:v> შშმპ</c:v>
                </c:pt>
              </c:strCache>
            </c:strRef>
          </c:tx>
          <c:spPr>
            <a:solidFill>
              <a:schemeClr val="accent3"/>
            </a:solidFill>
            <a:ln>
              <a:noFill/>
            </a:ln>
            <a:effectLst/>
          </c:spPr>
          <c:invertIfNegative val="0"/>
          <c:cat>
            <c:strRef>
              <c:f>Sheet1!$A$2:$A$7</c:f>
              <c:strCache>
                <c:ptCount val="6"/>
                <c:pt idx="0">
                  <c:v>ბუდესონიდი 0.5მგ/2მლ</c:v>
                </c:pt>
                <c:pt idx="1">
                  <c:v>სალმეტეროლი/ფლუტიკაზონი   50მკგ/500მკგ საინჰალაციო ფხვნილი                   </c:v>
                </c:pt>
                <c:pt idx="2">
                  <c:v>სალმეტეროლი/ფლუტიკაზონი   50მკგ/250მკგ საინჰალაციო ფხვნილი                   </c:v>
                </c:pt>
                <c:pt idx="3">
                  <c:v>სალბუტამოლი 100მკგ დოზა საინჰალაციო აეროზოლი</c:v>
                </c:pt>
                <c:pt idx="4">
                  <c:v>აკლიდინიუმის ბრომიდი საინჰალაციო ფხვნილი (კაფსულა) ინჰალატორთან ერთად/322მკგ/დოზა </c:v>
                </c:pt>
                <c:pt idx="5">
                  <c:v>მეთილპრედნიზოლონი 16მგ</c:v>
                </c:pt>
              </c:strCache>
            </c:strRef>
          </c:cat>
          <c:val>
            <c:numRef>
              <c:f>Sheet1!$D$2:$D$7</c:f>
              <c:numCache>
                <c:formatCode>General</c:formatCode>
                <c:ptCount val="6"/>
                <c:pt idx="0">
                  <c:v>13</c:v>
                </c:pt>
                <c:pt idx="1">
                  <c:v>56</c:v>
                </c:pt>
                <c:pt idx="2">
                  <c:v>84</c:v>
                </c:pt>
                <c:pt idx="3">
                  <c:v>51</c:v>
                </c:pt>
                <c:pt idx="4">
                  <c:v>31</c:v>
                </c:pt>
                <c:pt idx="5">
                  <c:v>46</c:v>
                </c:pt>
              </c:numCache>
            </c:numRef>
          </c:val>
          <c:extLst>
            <c:ext xmlns:c16="http://schemas.microsoft.com/office/drawing/2014/chart" uri="{C3380CC4-5D6E-409C-BE32-E72D297353CC}">
              <c16:uniqueId val="{00000002-1F5A-4CCC-98A1-D51C0E60D364}"/>
            </c:ext>
          </c:extLst>
        </c:ser>
        <c:dLbls>
          <c:showLegendKey val="0"/>
          <c:showVal val="0"/>
          <c:showCatName val="0"/>
          <c:showSerName val="0"/>
          <c:showPercent val="0"/>
          <c:showBubbleSize val="0"/>
        </c:dLbls>
        <c:gapWidth val="219"/>
        <c:overlap val="-27"/>
        <c:axId val="34600672"/>
        <c:axId val="34601088"/>
      </c:barChart>
      <c:catAx>
        <c:axId val="34600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601088"/>
        <c:crosses val="autoZero"/>
        <c:auto val="1"/>
        <c:lblAlgn val="ctr"/>
        <c:lblOffset val="100"/>
        <c:noMultiLvlLbl val="0"/>
      </c:catAx>
      <c:valAx>
        <c:axId val="346010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460067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 სოცდაუცველი</c:v>
                </c:pt>
              </c:strCache>
            </c:strRef>
          </c:tx>
          <c:spPr>
            <a:solidFill>
              <a:schemeClr val="accent1"/>
            </a:solidFill>
            <a:ln>
              <a:noFill/>
            </a:ln>
            <a:effectLst/>
          </c:spPr>
          <c:invertIfNegative val="0"/>
          <c:cat>
            <c:strRef>
              <c:f>Sheet1!$A$2:$A$11</c:f>
              <c:strCache>
                <c:ptCount val="8"/>
                <c:pt idx="0">
                  <c:v>კარბიდოპა,ლევოდოპა 250მგ/25მგ</c:v>
                </c:pt>
                <c:pt idx="1">
                  <c:v>ბენსერაზიდის ჰიდროქლორიდი,ლევოდოპა 125მგ/25მგ</c:v>
                </c:pt>
                <c:pt idx="2">
                  <c:v>ლევეტირაცეტამი 500მგ</c:v>
                </c:pt>
                <c:pt idx="3">
                  <c:v>კარბამაზეპინი 200მგ</c:v>
                </c:pt>
                <c:pt idx="4">
                  <c:v>ნატრიუმის ვალპროატი 300მგ</c:v>
                </c:pt>
                <c:pt idx="5">
                  <c:v>ნატრიუმის ვალპროატი 500მგ</c:v>
                </c:pt>
                <c:pt idx="6">
                  <c:v>ლემოტრიჯინი 100მგ</c:v>
                </c:pt>
                <c:pt idx="7">
                  <c:v>ლემოტრიჯინი 250მგ</c:v>
                </c:pt>
              </c:strCache>
            </c:strRef>
          </c:cat>
          <c:val>
            <c:numRef>
              <c:f>Sheet1!$B$2:$B$11</c:f>
              <c:numCache>
                <c:formatCode>General</c:formatCode>
                <c:ptCount val="8"/>
                <c:pt idx="0">
                  <c:v>17760</c:v>
                </c:pt>
                <c:pt idx="1">
                  <c:v>4016</c:v>
                </c:pt>
                <c:pt idx="2">
                  <c:v>10153</c:v>
                </c:pt>
                <c:pt idx="3">
                  <c:v>25639</c:v>
                </c:pt>
                <c:pt idx="4">
                  <c:v>4598</c:v>
                </c:pt>
                <c:pt idx="5">
                  <c:v>9605</c:v>
                </c:pt>
                <c:pt idx="6">
                  <c:v>3521</c:v>
                </c:pt>
                <c:pt idx="7">
                  <c:v>1933</c:v>
                </c:pt>
              </c:numCache>
            </c:numRef>
          </c:val>
          <c:extLst>
            <c:ext xmlns:c16="http://schemas.microsoft.com/office/drawing/2014/chart" uri="{C3380CC4-5D6E-409C-BE32-E72D297353CC}">
              <c16:uniqueId val="{00000000-7A68-49CD-AC39-F2B1C0800885}"/>
            </c:ext>
          </c:extLst>
        </c:ser>
        <c:ser>
          <c:idx val="1"/>
          <c:order val="1"/>
          <c:tx>
            <c:strRef>
              <c:f>Sheet1!$C$1</c:f>
              <c:strCache>
                <c:ptCount val="1"/>
                <c:pt idx="0">
                  <c:v> საპენსიო</c:v>
                </c:pt>
              </c:strCache>
            </c:strRef>
          </c:tx>
          <c:spPr>
            <a:solidFill>
              <a:schemeClr val="accent2"/>
            </a:solidFill>
            <a:ln>
              <a:noFill/>
            </a:ln>
            <a:effectLst/>
          </c:spPr>
          <c:invertIfNegative val="0"/>
          <c:cat>
            <c:strRef>
              <c:f>Sheet1!$A$2:$A$11</c:f>
              <c:strCache>
                <c:ptCount val="8"/>
                <c:pt idx="0">
                  <c:v>კარბიდოპა,ლევოდოპა 250მგ/25მგ</c:v>
                </c:pt>
                <c:pt idx="1">
                  <c:v>ბენსერაზიდის ჰიდროქლორიდი,ლევოდოპა 125მგ/25მგ</c:v>
                </c:pt>
                <c:pt idx="2">
                  <c:v>ლევეტირაცეტამი 500მგ</c:v>
                </c:pt>
                <c:pt idx="3">
                  <c:v>კარბამაზეპინი 200მგ</c:v>
                </c:pt>
                <c:pt idx="4">
                  <c:v>ნატრიუმის ვალპროატი 300მგ</c:v>
                </c:pt>
                <c:pt idx="5">
                  <c:v>ნატრიუმის ვალპროატი 500მგ</c:v>
                </c:pt>
                <c:pt idx="6">
                  <c:v>ლემოტრიჯინი 100მგ</c:v>
                </c:pt>
                <c:pt idx="7">
                  <c:v>ლემოტრიჯინი 250მგ</c:v>
                </c:pt>
              </c:strCache>
            </c:strRef>
          </c:cat>
          <c:val>
            <c:numRef>
              <c:f>Sheet1!$C$2:$C$11</c:f>
              <c:numCache>
                <c:formatCode>General</c:formatCode>
                <c:ptCount val="8"/>
                <c:pt idx="0">
                  <c:v>17819</c:v>
                </c:pt>
                <c:pt idx="1">
                  <c:v>7427</c:v>
                </c:pt>
                <c:pt idx="2">
                  <c:v>457</c:v>
                </c:pt>
                <c:pt idx="3">
                  <c:v>2456</c:v>
                </c:pt>
                <c:pt idx="4">
                  <c:v>135</c:v>
                </c:pt>
                <c:pt idx="5">
                  <c:v>387</c:v>
                </c:pt>
                <c:pt idx="6">
                  <c:v>180</c:v>
                </c:pt>
                <c:pt idx="7">
                  <c:v>104</c:v>
                </c:pt>
              </c:numCache>
            </c:numRef>
          </c:val>
          <c:extLst>
            <c:ext xmlns:c16="http://schemas.microsoft.com/office/drawing/2014/chart" uri="{C3380CC4-5D6E-409C-BE32-E72D297353CC}">
              <c16:uniqueId val="{00000001-7A68-49CD-AC39-F2B1C0800885}"/>
            </c:ext>
          </c:extLst>
        </c:ser>
        <c:ser>
          <c:idx val="2"/>
          <c:order val="2"/>
          <c:tx>
            <c:strRef>
              <c:f>Sheet1!$D$1</c:f>
              <c:strCache>
                <c:ptCount val="1"/>
                <c:pt idx="0">
                  <c:v> შშმპ</c:v>
                </c:pt>
              </c:strCache>
            </c:strRef>
          </c:tx>
          <c:spPr>
            <a:solidFill>
              <a:schemeClr val="accent3"/>
            </a:solidFill>
            <a:ln>
              <a:noFill/>
            </a:ln>
            <a:effectLst/>
          </c:spPr>
          <c:invertIfNegative val="0"/>
          <c:cat>
            <c:strRef>
              <c:f>Sheet1!$A$2:$A$11</c:f>
              <c:strCache>
                <c:ptCount val="8"/>
                <c:pt idx="0">
                  <c:v>კარბიდოპა,ლევოდოპა 250მგ/25მგ</c:v>
                </c:pt>
                <c:pt idx="1">
                  <c:v>ბენსერაზიდის ჰიდროქლორიდი,ლევოდოპა 125მგ/25მგ</c:v>
                </c:pt>
                <c:pt idx="2">
                  <c:v>ლევეტირაცეტამი 500მგ</c:v>
                </c:pt>
                <c:pt idx="3">
                  <c:v>კარბამაზეპინი 200მგ</c:v>
                </c:pt>
                <c:pt idx="4">
                  <c:v>ნატრიუმის ვალპროატი 300მგ</c:v>
                </c:pt>
                <c:pt idx="5">
                  <c:v>ნატრიუმის ვალპროატი 500მგ</c:v>
                </c:pt>
                <c:pt idx="6">
                  <c:v>ლემოტრიჯინი 100მგ</c:v>
                </c:pt>
                <c:pt idx="7">
                  <c:v>ლემოტრიჯინი 250მგ</c:v>
                </c:pt>
              </c:strCache>
            </c:strRef>
          </c:cat>
          <c:val>
            <c:numRef>
              <c:f>Sheet1!$D$2:$D$11</c:f>
              <c:numCache>
                <c:formatCode>General</c:formatCode>
                <c:ptCount val="8"/>
                <c:pt idx="0">
                  <c:v>3753</c:v>
                </c:pt>
                <c:pt idx="1">
                  <c:v>1225</c:v>
                </c:pt>
                <c:pt idx="2">
                  <c:v>2615</c:v>
                </c:pt>
                <c:pt idx="3">
                  <c:v>4252</c:v>
                </c:pt>
                <c:pt idx="4">
                  <c:v>1582</c:v>
                </c:pt>
                <c:pt idx="5">
                  <c:v>4502</c:v>
                </c:pt>
                <c:pt idx="6">
                  <c:v>1774</c:v>
                </c:pt>
                <c:pt idx="7">
                  <c:v>334</c:v>
                </c:pt>
              </c:numCache>
            </c:numRef>
          </c:val>
          <c:extLst>
            <c:ext xmlns:c16="http://schemas.microsoft.com/office/drawing/2014/chart" uri="{C3380CC4-5D6E-409C-BE32-E72D297353CC}">
              <c16:uniqueId val="{00000002-7A68-49CD-AC39-F2B1C0800885}"/>
            </c:ext>
          </c:extLst>
        </c:ser>
        <c:ser>
          <c:idx val="3"/>
          <c:order val="3"/>
          <c:tx>
            <c:strRef>
              <c:f>Sheet1!$E$1</c:f>
              <c:strCache>
                <c:ptCount val="1"/>
                <c:pt idx="0">
                  <c:v>სხვა</c:v>
                </c:pt>
              </c:strCache>
            </c:strRef>
          </c:tx>
          <c:spPr>
            <a:solidFill>
              <a:schemeClr val="accent4"/>
            </a:solidFill>
            <a:ln>
              <a:noFill/>
            </a:ln>
            <a:effectLst/>
          </c:spPr>
          <c:invertIfNegative val="0"/>
          <c:cat>
            <c:strRef>
              <c:f>Sheet1!$A$2:$A$11</c:f>
              <c:strCache>
                <c:ptCount val="8"/>
                <c:pt idx="0">
                  <c:v>კარბიდოპა,ლევოდოპა 250მგ/25მგ</c:v>
                </c:pt>
                <c:pt idx="1">
                  <c:v>ბენსერაზიდის ჰიდროქლორიდი,ლევოდოპა 125მგ/25მგ</c:v>
                </c:pt>
                <c:pt idx="2">
                  <c:v>ლევეტირაცეტამი 500მგ</c:v>
                </c:pt>
                <c:pt idx="3">
                  <c:v>კარბამაზეპინი 200მგ</c:v>
                </c:pt>
                <c:pt idx="4">
                  <c:v>ნატრიუმის ვალპროატი 300მგ</c:v>
                </c:pt>
                <c:pt idx="5">
                  <c:v>ნატრიუმის ვალპროატი 500მგ</c:v>
                </c:pt>
                <c:pt idx="6">
                  <c:v>ლემოტრიჯინი 100მგ</c:v>
                </c:pt>
                <c:pt idx="7">
                  <c:v>ლემოტრიჯინი 250მგ</c:v>
                </c:pt>
              </c:strCache>
            </c:strRef>
          </c:cat>
          <c:val>
            <c:numRef>
              <c:f>Sheet1!$E$2:$E$11</c:f>
              <c:numCache>
                <c:formatCode>General</c:formatCode>
                <c:ptCount val="8"/>
                <c:pt idx="0">
                  <c:v>809</c:v>
                </c:pt>
                <c:pt idx="1">
                  <c:v>329</c:v>
                </c:pt>
                <c:pt idx="2">
                  <c:v>664</c:v>
                </c:pt>
                <c:pt idx="3">
                  <c:v>353</c:v>
                </c:pt>
                <c:pt idx="4">
                  <c:v>372</c:v>
                </c:pt>
                <c:pt idx="5">
                  <c:v>424</c:v>
                </c:pt>
                <c:pt idx="6">
                  <c:v>451</c:v>
                </c:pt>
                <c:pt idx="7">
                  <c:v>135</c:v>
                </c:pt>
              </c:numCache>
            </c:numRef>
          </c:val>
          <c:extLst>
            <c:ext xmlns:c16="http://schemas.microsoft.com/office/drawing/2014/chart" uri="{C3380CC4-5D6E-409C-BE32-E72D297353CC}">
              <c16:uniqueId val="{00000003-7A68-49CD-AC39-F2B1C0800885}"/>
            </c:ext>
          </c:extLst>
        </c:ser>
        <c:dLbls>
          <c:showLegendKey val="0"/>
          <c:showVal val="0"/>
          <c:showCatName val="0"/>
          <c:showSerName val="0"/>
          <c:showPercent val="0"/>
          <c:showBubbleSize val="0"/>
        </c:dLbls>
        <c:gapWidth val="219"/>
        <c:overlap val="-27"/>
        <c:axId val="278806544"/>
        <c:axId val="278789488"/>
      </c:barChart>
      <c:catAx>
        <c:axId val="27880654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8789488"/>
        <c:crosses val="autoZero"/>
        <c:auto val="1"/>
        <c:lblAlgn val="ctr"/>
        <c:lblOffset val="100"/>
        <c:noMultiLvlLbl val="0"/>
      </c:catAx>
      <c:valAx>
        <c:axId val="2787894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8806544"/>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რეგისტრირებული ბენეფიციარი (საშუალოდ თვეში)</c:v>
                </c:pt>
              </c:strCache>
            </c:strRef>
          </c:tx>
          <c:spPr>
            <a:solidFill>
              <a:schemeClr val="accent1"/>
            </a:solidFill>
            <a:ln>
              <a:noFill/>
            </a:ln>
            <a:effectLst/>
          </c:spPr>
          <c:invertIfNegative val="0"/>
          <c:cat>
            <c:strRef>
              <c:f>Sheet1!$A$2:$A$5</c:f>
              <c:strCache>
                <c:ptCount val="4"/>
                <c:pt idx="0">
                  <c:v>სოცდაუცველი</c:v>
                </c:pt>
                <c:pt idx="1">
                  <c:v>საპენსიო</c:v>
                </c:pt>
                <c:pt idx="2">
                  <c:v>შშმპ</c:v>
                </c:pt>
                <c:pt idx="3">
                  <c:v>სხვა</c:v>
                </c:pt>
              </c:strCache>
            </c:strRef>
          </c:cat>
          <c:val>
            <c:numRef>
              <c:f>Sheet1!$B$2:$B$5</c:f>
              <c:numCache>
                <c:formatCode>General</c:formatCode>
                <c:ptCount val="4"/>
                <c:pt idx="0">
                  <c:v>1297</c:v>
                </c:pt>
                <c:pt idx="1">
                  <c:v>2528</c:v>
                </c:pt>
                <c:pt idx="2">
                  <c:v>204</c:v>
                </c:pt>
                <c:pt idx="3">
                  <c:v>78</c:v>
                </c:pt>
              </c:numCache>
            </c:numRef>
          </c:val>
          <c:extLst>
            <c:ext xmlns:c16="http://schemas.microsoft.com/office/drawing/2014/chart" uri="{C3380CC4-5D6E-409C-BE32-E72D297353CC}">
              <c16:uniqueId val="{00000000-257B-4104-8A69-B49855CC243F}"/>
            </c:ext>
          </c:extLst>
        </c:ser>
        <c:ser>
          <c:idx val="1"/>
          <c:order val="1"/>
          <c:tx>
            <c:strRef>
              <c:f>Sheet1!$C$1</c:f>
              <c:strCache>
                <c:ptCount val="1"/>
                <c:pt idx="0">
                  <c:v>საშუალო ხარჯვა (დაახლოებითი სურათი)</c:v>
                </c:pt>
              </c:strCache>
            </c:strRef>
          </c:tx>
          <c:spPr>
            <a:solidFill>
              <a:schemeClr val="accent2"/>
            </a:solidFill>
            <a:ln>
              <a:noFill/>
            </a:ln>
            <a:effectLst/>
          </c:spPr>
          <c:invertIfNegative val="0"/>
          <c:cat>
            <c:strRef>
              <c:f>Sheet1!$A$2:$A$5</c:f>
              <c:strCache>
                <c:ptCount val="4"/>
                <c:pt idx="0">
                  <c:v>სოცდაუცველი</c:v>
                </c:pt>
                <c:pt idx="1">
                  <c:v>საპენსიო</c:v>
                </c:pt>
                <c:pt idx="2">
                  <c:v>შშმპ</c:v>
                </c:pt>
                <c:pt idx="3">
                  <c:v>სხვა</c:v>
                </c:pt>
              </c:strCache>
            </c:strRef>
          </c:cat>
          <c:val>
            <c:numRef>
              <c:f>Sheet1!$C$2:$C$5</c:f>
              <c:numCache>
                <c:formatCode>General</c:formatCode>
                <c:ptCount val="4"/>
                <c:pt idx="0">
                  <c:v>48048</c:v>
                </c:pt>
                <c:pt idx="1">
                  <c:v>29966</c:v>
                </c:pt>
                <c:pt idx="2">
                  <c:v>2613</c:v>
                </c:pt>
                <c:pt idx="3">
                  <c:v>442</c:v>
                </c:pt>
              </c:numCache>
            </c:numRef>
          </c:val>
          <c:extLst>
            <c:ext xmlns:c16="http://schemas.microsoft.com/office/drawing/2014/chart" uri="{C3380CC4-5D6E-409C-BE32-E72D297353CC}">
              <c16:uniqueId val="{00000001-257B-4104-8A69-B49855CC243F}"/>
            </c:ext>
          </c:extLst>
        </c:ser>
        <c:dLbls>
          <c:showLegendKey val="0"/>
          <c:showVal val="0"/>
          <c:showCatName val="0"/>
          <c:showSerName val="0"/>
          <c:showPercent val="0"/>
          <c:showBubbleSize val="0"/>
        </c:dLbls>
        <c:gapWidth val="219"/>
        <c:axId val="327825232"/>
        <c:axId val="327843952"/>
      </c:barChart>
      <c:catAx>
        <c:axId val="32782523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843952"/>
        <c:crosses val="autoZero"/>
        <c:auto val="1"/>
        <c:lblAlgn val="ctr"/>
        <c:lblOffset val="100"/>
        <c:noMultiLvlLbl val="0"/>
      </c:catAx>
      <c:valAx>
        <c:axId val="327843952"/>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32782523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2017 (6 თვე)</c:v>
                </c:pt>
              </c:strCache>
            </c:strRef>
          </c:tx>
          <c:spPr>
            <a:solidFill>
              <a:schemeClr val="accent1"/>
            </a:solidFill>
            <a:ln>
              <a:noFill/>
            </a:ln>
            <a:effectLst/>
          </c:spPr>
          <c:invertIfNegative val="0"/>
          <c:cat>
            <c:strRef>
              <c:f>Sheet1!$A$2:$A$6</c:f>
              <c:strCache>
                <c:ptCount val="5"/>
                <c:pt idx="0">
                  <c:v>გულ-სისხლძარღვთა</c:v>
                </c:pt>
                <c:pt idx="1">
                  <c:v>ნევროლოგია</c:v>
                </c:pt>
                <c:pt idx="2">
                  <c:v>ფილტვის დაავადებები</c:v>
                </c:pt>
                <c:pt idx="3">
                  <c:v>დიაბეტი</c:v>
                </c:pt>
                <c:pt idx="4">
                  <c:v>ფარისებრის დაავადებები</c:v>
                </c:pt>
              </c:strCache>
            </c:strRef>
          </c:cat>
          <c:val>
            <c:numRef>
              <c:f>Sheet1!$B$2:$B$6</c:f>
              <c:numCache>
                <c:formatCode>_(* #,##0_);_(* \(#,##0\);_(* "-"??_);_(@_)</c:formatCode>
                <c:ptCount val="5"/>
                <c:pt idx="0">
                  <c:v>2847234</c:v>
                </c:pt>
                <c:pt idx="1">
                  <c:v>0</c:v>
                </c:pt>
                <c:pt idx="2">
                  <c:v>17559</c:v>
                </c:pt>
                <c:pt idx="3">
                  <c:v>1181992</c:v>
                </c:pt>
                <c:pt idx="4">
                  <c:v>160259</c:v>
                </c:pt>
              </c:numCache>
            </c:numRef>
          </c:val>
          <c:extLst>
            <c:ext xmlns:c16="http://schemas.microsoft.com/office/drawing/2014/chart" uri="{C3380CC4-5D6E-409C-BE32-E72D297353CC}">
              <c16:uniqueId val="{00000000-8B65-46CF-B705-B44AF68CDDF9}"/>
            </c:ext>
          </c:extLst>
        </c:ser>
        <c:ser>
          <c:idx val="1"/>
          <c:order val="1"/>
          <c:tx>
            <c:strRef>
              <c:f>Sheet1!$C$1</c:f>
              <c:strCache>
                <c:ptCount val="1"/>
                <c:pt idx="0">
                  <c:v>2018 იანვარი-აგვისტო</c:v>
                </c:pt>
              </c:strCache>
            </c:strRef>
          </c:tx>
          <c:spPr>
            <a:solidFill>
              <a:schemeClr val="accent2"/>
            </a:solidFill>
            <a:ln>
              <a:noFill/>
            </a:ln>
            <a:effectLst/>
          </c:spPr>
          <c:invertIfNegative val="0"/>
          <c:cat>
            <c:strRef>
              <c:f>Sheet1!$A$2:$A$6</c:f>
              <c:strCache>
                <c:ptCount val="5"/>
                <c:pt idx="0">
                  <c:v>გულ-სისხლძარღვთა</c:v>
                </c:pt>
                <c:pt idx="1">
                  <c:v>ნევროლოგია</c:v>
                </c:pt>
                <c:pt idx="2">
                  <c:v>ფილტვის დაავადებები</c:v>
                </c:pt>
                <c:pt idx="3">
                  <c:v>დიაბეტი</c:v>
                </c:pt>
                <c:pt idx="4">
                  <c:v>ფარისებრის დაავადებები</c:v>
                </c:pt>
              </c:strCache>
            </c:strRef>
          </c:cat>
          <c:val>
            <c:numRef>
              <c:f>Sheet1!$C$2:$C$6</c:f>
            </c:numRef>
          </c:val>
          <c:extLst>
            <c:ext xmlns:c16="http://schemas.microsoft.com/office/drawing/2014/chart" uri="{C3380CC4-5D6E-409C-BE32-E72D297353CC}">
              <c16:uniqueId val="{00000001-8B65-46CF-B705-B44AF68CDDF9}"/>
            </c:ext>
          </c:extLst>
        </c:ser>
        <c:ser>
          <c:idx val="2"/>
          <c:order val="2"/>
          <c:tx>
            <c:strRef>
              <c:f>Sheet1!$D$1</c:f>
              <c:strCache>
                <c:ptCount val="1"/>
                <c:pt idx="0">
                  <c:v>2018 სექტემბერი-დეკემბერი</c:v>
                </c:pt>
              </c:strCache>
            </c:strRef>
          </c:tx>
          <c:spPr>
            <a:solidFill>
              <a:schemeClr val="accent3"/>
            </a:solidFill>
            <a:ln>
              <a:noFill/>
            </a:ln>
            <a:effectLst/>
          </c:spPr>
          <c:invertIfNegative val="0"/>
          <c:cat>
            <c:strRef>
              <c:f>Sheet1!$A$2:$A$6</c:f>
              <c:strCache>
                <c:ptCount val="5"/>
                <c:pt idx="0">
                  <c:v>გულ-სისხლძარღვთა</c:v>
                </c:pt>
                <c:pt idx="1">
                  <c:v>ნევროლოგია</c:v>
                </c:pt>
                <c:pt idx="2">
                  <c:v>ფილტვის დაავადებები</c:v>
                </c:pt>
                <c:pt idx="3">
                  <c:v>დიაბეტი</c:v>
                </c:pt>
                <c:pt idx="4">
                  <c:v>ფარისებრის დაავადებები</c:v>
                </c:pt>
              </c:strCache>
            </c:strRef>
          </c:cat>
          <c:val>
            <c:numRef>
              <c:f>Sheet1!$D$2:$D$6</c:f>
            </c:numRef>
          </c:val>
          <c:extLst>
            <c:ext xmlns:c16="http://schemas.microsoft.com/office/drawing/2014/chart" uri="{C3380CC4-5D6E-409C-BE32-E72D297353CC}">
              <c16:uniqueId val="{00000002-8B65-46CF-B705-B44AF68CDDF9}"/>
            </c:ext>
          </c:extLst>
        </c:ser>
        <c:ser>
          <c:idx val="3"/>
          <c:order val="3"/>
          <c:tx>
            <c:strRef>
              <c:f>Sheet1!$E$1</c:f>
              <c:strCache>
                <c:ptCount val="1"/>
                <c:pt idx="0">
                  <c:v>2018</c:v>
                </c:pt>
              </c:strCache>
            </c:strRef>
          </c:tx>
          <c:spPr>
            <a:solidFill>
              <a:schemeClr val="accent4"/>
            </a:solidFill>
            <a:ln>
              <a:noFill/>
            </a:ln>
            <a:effectLst/>
          </c:spPr>
          <c:invertIfNegative val="0"/>
          <c:cat>
            <c:strRef>
              <c:f>Sheet1!$A$2:$A$6</c:f>
              <c:strCache>
                <c:ptCount val="5"/>
                <c:pt idx="0">
                  <c:v>გულ-სისხლძარღვთა</c:v>
                </c:pt>
                <c:pt idx="1">
                  <c:v>ნევროლოგია</c:v>
                </c:pt>
                <c:pt idx="2">
                  <c:v>ფილტვის დაავადებები</c:v>
                </c:pt>
                <c:pt idx="3">
                  <c:v>დიაბეტი</c:v>
                </c:pt>
                <c:pt idx="4">
                  <c:v>ფარისებრის დაავადებები</c:v>
                </c:pt>
              </c:strCache>
            </c:strRef>
          </c:cat>
          <c:val>
            <c:numRef>
              <c:f>Sheet1!$E$2:$E$6</c:f>
              <c:numCache>
                <c:formatCode>_(* #,##0_);_(* \(#,##0\);_(* "-"??_);_(@_)</c:formatCode>
                <c:ptCount val="5"/>
                <c:pt idx="0">
                  <c:v>9231247</c:v>
                </c:pt>
                <c:pt idx="1">
                  <c:v>20468</c:v>
                </c:pt>
                <c:pt idx="2">
                  <c:v>45196</c:v>
                </c:pt>
                <c:pt idx="3">
                  <c:v>4482909</c:v>
                </c:pt>
                <c:pt idx="4">
                  <c:v>714913</c:v>
                </c:pt>
              </c:numCache>
            </c:numRef>
          </c:val>
          <c:extLst>
            <c:ext xmlns:c16="http://schemas.microsoft.com/office/drawing/2014/chart" uri="{C3380CC4-5D6E-409C-BE32-E72D297353CC}">
              <c16:uniqueId val="{00000003-8B65-46CF-B705-B44AF68CDDF9}"/>
            </c:ext>
          </c:extLst>
        </c:ser>
        <c:ser>
          <c:idx val="4"/>
          <c:order val="4"/>
          <c:tx>
            <c:strRef>
              <c:f>Sheet1!$F$1</c:f>
              <c:strCache>
                <c:ptCount val="1"/>
                <c:pt idx="0">
                  <c:v>2019 (5 თვე)</c:v>
                </c:pt>
              </c:strCache>
            </c:strRef>
          </c:tx>
          <c:spPr>
            <a:solidFill>
              <a:schemeClr val="accent5"/>
            </a:solidFill>
            <a:ln>
              <a:noFill/>
            </a:ln>
            <a:effectLst/>
          </c:spPr>
          <c:invertIfNegative val="0"/>
          <c:cat>
            <c:strRef>
              <c:f>Sheet1!$A$2:$A$6</c:f>
              <c:strCache>
                <c:ptCount val="5"/>
                <c:pt idx="0">
                  <c:v>გულ-სისხლძარღვთა</c:v>
                </c:pt>
                <c:pt idx="1">
                  <c:v>ნევროლოგია</c:v>
                </c:pt>
                <c:pt idx="2">
                  <c:v>ფილტვის დაავადებები</c:v>
                </c:pt>
                <c:pt idx="3">
                  <c:v>დიაბეტი</c:v>
                </c:pt>
                <c:pt idx="4">
                  <c:v>ფარისებრის დაავადებები</c:v>
                </c:pt>
              </c:strCache>
            </c:strRef>
          </c:cat>
          <c:val>
            <c:numRef>
              <c:f>Sheet1!$F$2:$F$6</c:f>
              <c:numCache>
                <c:formatCode>_(* #,##0_);_(* \(#,##0\);_(* "-"??_);_(@_)</c:formatCode>
                <c:ptCount val="5"/>
                <c:pt idx="0">
                  <c:v>7974536</c:v>
                </c:pt>
                <c:pt idx="1">
                  <c:v>584797</c:v>
                </c:pt>
                <c:pt idx="2">
                  <c:v>28597</c:v>
                </c:pt>
                <c:pt idx="3">
                  <c:v>3584828</c:v>
                </c:pt>
                <c:pt idx="4">
                  <c:v>500966</c:v>
                </c:pt>
              </c:numCache>
            </c:numRef>
          </c:val>
          <c:extLst>
            <c:ext xmlns:c16="http://schemas.microsoft.com/office/drawing/2014/chart" uri="{C3380CC4-5D6E-409C-BE32-E72D297353CC}">
              <c16:uniqueId val="{00000004-8B65-46CF-B705-B44AF68CDDF9}"/>
            </c:ext>
          </c:extLst>
        </c:ser>
        <c:dLbls>
          <c:showLegendKey val="0"/>
          <c:showVal val="0"/>
          <c:showCatName val="0"/>
          <c:showSerName val="0"/>
          <c:showPercent val="0"/>
          <c:showBubbleSize val="0"/>
        </c:dLbls>
        <c:gapWidth val="219"/>
        <c:axId val="1106265343"/>
        <c:axId val="1106270751"/>
      </c:barChart>
      <c:catAx>
        <c:axId val="110626534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06270751"/>
        <c:crosses val="autoZero"/>
        <c:auto val="1"/>
        <c:lblAlgn val="ctr"/>
        <c:lblOffset val="100"/>
        <c:noMultiLvlLbl val="0"/>
      </c:catAx>
      <c:valAx>
        <c:axId val="1106270751"/>
        <c:scaling>
          <c:orientation val="minMax"/>
        </c:scaling>
        <c:delete val="0"/>
        <c:axPos val="b"/>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06265343"/>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სულ ხარჯი 2019 წლის 1 ივნისის მდგომარეობით</c:v>
                </c:pt>
              </c:strCache>
            </c:strRef>
          </c:tx>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1-FB2C-42AE-9DBE-1FA186731FAE}"/>
              </c:ext>
            </c:extLst>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2-FB2C-42AE-9DBE-1FA186731FAE}"/>
              </c:ext>
            </c:extLst>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3-FB2C-42AE-9DBE-1FA186731FAE}"/>
              </c:ext>
            </c:extLst>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4-FB2C-42AE-9DBE-1FA186731FAE}"/>
              </c:ext>
            </c:extLst>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extLst>
              <c:ext xmlns:c16="http://schemas.microsoft.com/office/drawing/2014/chart" uri="{C3380CC4-5D6E-409C-BE32-E72D297353CC}">
                <c16:uniqueId val="{00000005-FB2C-42AE-9DBE-1FA186731FAE}"/>
              </c:ext>
            </c:extLst>
          </c:dPt>
          <c:dLbls>
            <c:dLbl>
              <c:idx val="0"/>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1"/>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1-FB2C-42AE-9DBE-1FA186731FAE}"/>
                </c:ext>
              </c:extLst>
            </c:dLbl>
            <c:dLbl>
              <c:idx val="1"/>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2"/>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2-FB2C-42AE-9DBE-1FA186731FAE}"/>
                </c:ext>
              </c:extLst>
            </c:dLbl>
            <c:dLbl>
              <c:idx val="2"/>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3"/>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3-FB2C-42AE-9DBE-1FA186731FAE}"/>
                </c:ext>
              </c:extLst>
            </c:dLbl>
            <c:dLbl>
              <c:idx val="3"/>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4"/>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4-FB2C-42AE-9DBE-1FA186731FAE}"/>
                </c:ext>
              </c:extLst>
            </c:dLbl>
            <c:dLbl>
              <c:idx val="4"/>
              <c:spPr>
                <a:noFill/>
                <a:ln>
                  <a:noFill/>
                </a:ln>
                <a:effectLst/>
              </c:spPr>
              <c:txPr>
                <a:bodyPr rot="0" spcFirstLastPara="1" vertOverflow="ellipsis" vert="horz" wrap="square" lIns="38100" tIns="19050" rIns="38100" bIns="19050" anchor="ctr" anchorCtr="1">
                  <a:spAutoFit/>
                </a:bodyPr>
                <a:lstStyle/>
                <a:p>
                  <a:pPr>
                    <a:defRPr sz="1330" b="1" i="0" u="none" strike="noStrike" kern="1200" spc="0" baseline="0">
                      <a:solidFill>
                        <a:schemeClr val="accent5"/>
                      </a:solidFill>
                      <a:latin typeface="+mn-lt"/>
                      <a:ea typeface="+mn-ea"/>
                      <a:cs typeface="+mn-cs"/>
                    </a:defRPr>
                  </a:pPr>
                  <a:endParaRPr lang="en-US"/>
                </a:p>
              </c:txPr>
              <c:dLblPos val="outEnd"/>
              <c:showLegendKey val="0"/>
              <c:showVal val="1"/>
              <c:showCatName val="1"/>
              <c:showSerName val="0"/>
              <c:showPercent val="0"/>
              <c:showBubbleSize val="0"/>
              <c:extLst>
                <c:ext xmlns:c16="http://schemas.microsoft.com/office/drawing/2014/chart" uri="{C3380CC4-5D6E-409C-BE32-E72D297353CC}">
                  <c16:uniqueId val="{00000005-FB2C-42AE-9DBE-1FA186731FAE}"/>
                </c:ext>
              </c:extLst>
            </c:dLbl>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Sheet1!$A$2:$A$6</c:f>
              <c:strCache>
                <c:ptCount val="5"/>
                <c:pt idx="0">
                  <c:v>გულ-სისხლძარღვთა</c:v>
                </c:pt>
                <c:pt idx="1">
                  <c:v>ნევროლოგია</c:v>
                </c:pt>
                <c:pt idx="2">
                  <c:v>ფილტვის დაავადებები</c:v>
                </c:pt>
                <c:pt idx="3">
                  <c:v>დიაბეტი</c:v>
                </c:pt>
                <c:pt idx="4">
                  <c:v>ფარისებრის დაავადებები</c:v>
                </c:pt>
              </c:strCache>
            </c:strRef>
          </c:cat>
          <c:val>
            <c:numRef>
              <c:f>Sheet1!$B$2:$B$6</c:f>
              <c:numCache>
                <c:formatCode>_(* #,##0.00_);_(* \(#,##0.00\);_(* "-"??_);_(@_)</c:formatCode>
                <c:ptCount val="5"/>
                <c:pt idx="0">
                  <c:v>1921641.6869627002</c:v>
                </c:pt>
                <c:pt idx="1">
                  <c:v>296060.03635708004</c:v>
                </c:pt>
                <c:pt idx="2">
                  <c:v>1473747.9934999999</c:v>
                </c:pt>
                <c:pt idx="3">
                  <c:v>874542.52620000008</c:v>
                </c:pt>
                <c:pt idx="4">
                  <c:v>75716.755999999994</c:v>
                </c:pt>
              </c:numCache>
            </c:numRef>
          </c:val>
          <c:extLst>
            <c:ext xmlns:c16="http://schemas.microsoft.com/office/drawing/2014/chart" uri="{C3380CC4-5D6E-409C-BE32-E72D297353CC}">
              <c16:uniqueId val="{00000000-FB2C-42AE-9DBE-1FA186731FAE}"/>
            </c:ext>
          </c:extLst>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სოციალურად დაუცველი</c:v>
                </c:pt>
              </c:strCache>
            </c:strRef>
          </c:tx>
          <c:spPr>
            <a:solidFill>
              <a:schemeClr val="accent1"/>
            </a:solidFill>
            <a:ln>
              <a:noFill/>
            </a:ln>
            <a:effectLst/>
          </c:spPr>
          <c:invertIfNegative val="0"/>
          <c:cat>
            <c:strRef>
              <c:f>Sheet1!$A$2:$A$10</c:f>
              <c:strCache>
                <c:ptCount val="9"/>
                <c:pt idx="0">
                  <c:v>სექტემბერი</c:v>
                </c:pt>
                <c:pt idx="1">
                  <c:v>ოქტომბერი</c:v>
                </c:pt>
                <c:pt idx="2">
                  <c:v>ნოემბერი</c:v>
                </c:pt>
                <c:pt idx="3">
                  <c:v>დეკემბერი</c:v>
                </c:pt>
                <c:pt idx="4">
                  <c:v>იანვარი</c:v>
                </c:pt>
                <c:pt idx="5">
                  <c:v>თებერვალი</c:v>
                </c:pt>
                <c:pt idx="6">
                  <c:v>მარტი </c:v>
                </c:pt>
                <c:pt idx="7">
                  <c:v>აპრილი</c:v>
                </c:pt>
                <c:pt idx="8">
                  <c:v>მაისი</c:v>
                </c:pt>
              </c:strCache>
            </c:strRef>
          </c:cat>
          <c:val>
            <c:numRef>
              <c:f>Sheet1!$B$2:$B$10</c:f>
              <c:numCache>
                <c:formatCode>_-* #,##0\ _₾_-;\-* #,##0\ _₾_-;_-* "-"??\ _₾_-;_-@_-</c:formatCode>
                <c:ptCount val="9"/>
                <c:pt idx="0">
                  <c:v>973</c:v>
                </c:pt>
                <c:pt idx="1">
                  <c:v>1282</c:v>
                </c:pt>
                <c:pt idx="2">
                  <c:v>977</c:v>
                </c:pt>
                <c:pt idx="3">
                  <c:v>874</c:v>
                </c:pt>
                <c:pt idx="4">
                  <c:v>1434</c:v>
                </c:pt>
                <c:pt idx="5">
                  <c:v>1697</c:v>
                </c:pt>
                <c:pt idx="6">
                  <c:v>1596</c:v>
                </c:pt>
                <c:pt idx="7">
                  <c:v>1293</c:v>
                </c:pt>
                <c:pt idx="8">
                  <c:v>1543</c:v>
                </c:pt>
              </c:numCache>
            </c:numRef>
          </c:val>
          <c:extLst>
            <c:ext xmlns:c16="http://schemas.microsoft.com/office/drawing/2014/chart" uri="{C3380CC4-5D6E-409C-BE32-E72D297353CC}">
              <c16:uniqueId val="{00000000-4B34-4419-9AD9-61E14EDECEC5}"/>
            </c:ext>
          </c:extLst>
        </c:ser>
        <c:ser>
          <c:idx val="1"/>
          <c:order val="1"/>
          <c:tx>
            <c:strRef>
              <c:f>Sheet1!$C$1</c:f>
              <c:strCache>
                <c:ptCount val="1"/>
                <c:pt idx="0">
                  <c:v>საპენსიო ასაკი</c:v>
                </c:pt>
              </c:strCache>
            </c:strRef>
          </c:tx>
          <c:spPr>
            <a:solidFill>
              <a:schemeClr val="accent2"/>
            </a:solidFill>
            <a:ln>
              <a:noFill/>
            </a:ln>
            <a:effectLst/>
          </c:spPr>
          <c:invertIfNegative val="0"/>
          <c:cat>
            <c:strRef>
              <c:f>Sheet1!$A$2:$A$10</c:f>
              <c:strCache>
                <c:ptCount val="9"/>
                <c:pt idx="0">
                  <c:v>სექტემბერი</c:v>
                </c:pt>
                <c:pt idx="1">
                  <c:v>ოქტომბერი</c:v>
                </c:pt>
                <c:pt idx="2">
                  <c:v>ნოემბერი</c:v>
                </c:pt>
                <c:pt idx="3">
                  <c:v>დეკემბერი</c:v>
                </c:pt>
                <c:pt idx="4">
                  <c:v>იანვარი</c:v>
                </c:pt>
                <c:pt idx="5">
                  <c:v>თებერვალი</c:v>
                </c:pt>
                <c:pt idx="6">
                  <c:v>მარტი </c:v>
                </c:pt>
                <c:pt idx="7">
                  <c:v>აპრილი</c:v>
                </c:pt>
                <c:pt idx="8">
                  <c:v>მაისი</c:v>
                </c:pt>
              </c:strCache>
            </c:strRef>
          </c:cat>
          <c:val>
            <c:numRef>
              <c:f>Sheet1!$C$2:$C$10</c:f>
              <c:numCache>
                <c:formatCode>_-* #,##0\ _₾_-;\-* #,##0\ _₾_-;_-* "-"??\ _₾_-;_-@_-</c:formatCode>
                <c:ptCount val="9"/>
                <c:pt idx="0">
                  <c:v>3400</c:v>
                </c:pt>
                <c:pt idx="1">
                  <c:v>4037</c:v>
                </c:pt>
                <c:pt idx="2">
                  <c:v>2604</c:v>
                </c:pt>
                <c:pt idx="3">
                  <c:v>1822</c:v>
                </c:pt>
                <c:pt idx="4">
                  <c:v>2271</c:v>
                </c:pt>
                <c:pt idx="5">
                  <c:v>2482</c:v>
                </c:pt>
                <c:pt idx="6">
                  <c:v>2329</c:v>
                </c:pt>
                <c:pt idx="7">
                  <c:v>1652</c:v>
                </c:pt>
                <c:pt idx="8">
                  <c:v>2158</c:v>
                </c:pt>
              </c:numCache>
            </c:numRef>
          </c:val>
          <c:extLst>
            <c:ext xmlns:c16="http://schemas.microsoft.com/office/drawing/2014/chart" uri="{C3380CC4-5D6E-409C-BE32-E72D297353CC}">
              <c16:uniqueId val="{00000001-4B34-4419-9AD9-61E14EDECEC5}"/>
            </c:ext>
          </c:extLst>
        </c:ser>
        <c:ser>
          <c:idx val="2"/>
          <c:order val="2"/>
          <c:tx>
            <c:strRef>
              <c:f>Sheet1!$D$1</c:f>
              <c:strCache>
                <c:ptCount val="1"/>
                <c:pt idx="0">
                  <c:v>შშმ</c:v>
                </c:pt>
              </c:strCache>
            </c:strRef>
          </c:tx>
          <c:spPr>
            <a:solidFill>
              <a:schemeClr val="accent3"/>
            </a:solidFill>
            <a:ln>
              <a:noFill/>
            </a:ln>
            <a:effectLst/>
          </c:spPr>
          <c:invertIfNegative val="0"/>
          <c:cat>
            <c:strRef>
              <c:f>Sheet1!$A$2:$A$10</c:f>
              <c:strCache>
                <c:ptCount val="9"/>
                <c:pt idx="0">
                  <c:v>სექტემბერი</c:v>
                </c:pt>
                <c:pt idx="1">
                  <c:v>ოქტომბერი</c:v>
                </c:pt>
                <c:pt idx="2">
                  <c:v>ნოემბერი</c:v>
                </c:pt>
                <c:pt idx="3">
                  <c:v>დეკემბერი</c:v>
                </c:pt>
                <c:pt idx="4">
                  <c:v>იანვარი</c:v>
                </c:pt>
                <c:pt idx="5">
                  <c:v>თებერვალი</c:v>
                </c:pt>
                <c:pt idx="6">
                  <c:v>მარტი </c:v>
                </c:pt>
                <c:pt idx="7">
                  <c:v>აპრილი</c:v>
                </c:pt>
                <c:pt idx="8">
                  <c:v>მაისი</c:v>
                </c:pt>
              </c:strCache>
            </c:strRef>
          </c:cat>
          <c:val>
            <c:numRef>
              <c:f>Sheet1!$D$2:$D$10</c:f>
              <c:numCache>
                <c:formatCode>_-* #,##0\ _₾_-;\-* #,##0\ _₾_-;_-* "-"??\ _₾_-;_-@_-</c:formatCode>
                <c:ptCount val="9"/>
                <c:pt idx="0">
                  <c:v>190</c:v>
                </c:pt>
                <c:pt idx="1">
                  <c:v>234</c:v>
                </c:pt>
                <c:pt idx="2">
                  <c:v>155</c:v>
                </c:pt>
                <c:pt idx="3">
                  <c:v>156</c:v>
                </c:pt>
                <c:pt idx="4">
                  <c:v>269</c:v>
                </c:pt>
                <c:pt idx="5">
                  <c:v>249</c:v>
                </c:pt>
                <c:pt idx="6">
                  <c:v>237</c:v>
                </c:pt>
                <c:pt idx="7">
                  <c:v>151</c:v>
                </c:pt>
                <c:pt idx="8">
                  <c:v>198</c:v>
                </c:pt>
              </c:numCache>
            </c:numRef>
          </c:val>
          <c:extLst>
            <c:ext xmlns:c16="http://schemas.microsoft.com/office/drawing/2014/chart" uri="{C3380CC4-5D6E-409C-BE32-E72D297353CC}">
              <c16:uniqueId val="{00000002-4B34-4419-9AD9-61E14EDECEC5}"/>
            </c:ext>
          </c:extLst>
        </c:ser>
        <c:ser>
          <c:idx val="3"/>
          <c:order val="3"/>
          <c:tx>
            <c:strRef>
              <c:f>Sheet1!$E$1</c:f>
              <c:strCache>
                <c:ptCount val="1"/>
                <c:pt idx="0">
                  <c:v>სხვა</c:v>
                </c:pt>
              </c:strCache>
            </c:strRef>
          </c:tx>
          <c:spPr>
            <a:solidFill>
              <a:schemeClr val="accent4"/>
            </a:solidFill>
            <a:ln>
              <a:noFill/>
            </a:ln>
            <a:effectLst/>
          </c:spPr>
          <c:invertIfNegative val="0"/>
          <c:cat>
            <c:strRef>
              <c:f>Sheet1!$A$2:$A$10</c:f>
              <c:strCache>
                <c:ptCount val="9"/>
                <c:pt idx="0">
                  <c:v>სექტემბერი</c:v>
                </c:pt>
                <c:pt idx="1">
                  <c:v>ოქტომბერი</c:v>
                </c:pt>
                <c:pt idx="2">
                  <c:v>ნოემბერი</c:v>
                </c:pt>
                <c:pt idx="3">
                  <c:v>დეკემბერი</c:v>
                </c:pt>
                <c:pt idx="4">
                  <c:v>იანვარი</c:v>
                </c:pt>
                <c:pt idx="5">
                  <c:v>თებერვალი</c:v>
                </c:pt>
                <c:pt idx="6">
                  <c:v>მარტი </c:v>
                </c:pt>
                <c:pt idx="7">
                  <c:v>აპრილი</c:v>
                </c:pt>
                <c:pt idx="8">
                  <c:v>მაისი</c:v>
                </c:pt>
              </c:strCache>
            </c:strRef>
          </c:cat>
          <c:val>
            <c:numRef>
              <c:f>Sheet1!$E$2:$E$10</c:f>
              <c:numCache>
                <c:formatCode>General</c:formatCode>
                <c:ptCount val="9"/>
                <c:pt idx="4" formatCode="_-* #,##0\ _₾_-;\-* #,##0\ _₾_-;_-* &quot;-&quot;??\ _₾_-;_-@_-">
                  <c:v>72</c:v>
                </c:pt>
                <c:pt idx="5" formatCode="_-* #,##0\ _₾_-;\-* #,##0\ _₾_-;_-* &quot;-&quot;??\ _₾_-;_-@_-">
                  <c:v>83</c:v>
                </c:pt>
                <c:pt idx="6" formatCode="_-* #,##0\ _₾_-;\-* #,##0\ _₾_-;_-* &quot;-&quot;??\ _₾_-;_-@_-">
                  <c:v>88</c:v>
                </c:pt>
                <c:pt idx="7" formatCode="_-* #,##0\ _₾_-;\-* #,##0\ _₾_-;_-* &quot;-&quot;??\ _₾_-;_-@_-">
                  <c:v>63</c:v>
                </c:pt>
                <c:pt idx="8" formatCode="_-* #,##0\ _₾_-;\-* #,##0\ _₾_-;_-* &quot;-&quot;??\ _₾_-;_-@_-">
                  <c:v>86</c:v>
                </c:pt>
              </c:numCache>
            </c:numRef>
          </c:val>
          <c:extLst>
            <c:ext xmlns:c16="http://schemas.microsoft.com/office/drawing/2014/chart" uri="{C3380CC4-5D6E-409C-BE32-E72D297353CC}">
              <c16:uniqueId val="{00000003-4B34-4419-9AD9-61E14EDECEC5}"/>
            </c:ext>
          </c:extLst>
        </c:ser>
        <c:dLbls>
          <c:showLegendKey val="0"/>
          <c:showVal val="0"/>
          <c:showCatName val="0"/>
          <c:showSerName val="0"/>
          <c:showPercent val="0"/>
          <c:showBubbleSize val="0"/>
        </c:dLbls>
        <c:gapWidth val="219"/>
        <c:overlap val="-27"/>
        <c:axId val="278809040"/>
        <c:axId val="278799888"/>
      </c:barChart>
      <c:catAx>
        <c:axId val="2788090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8799888"/>
        <c:crosses val="autoZero"/>
        <c:auto val="1"/>
        <c:lblAlgn val="ctr"/>
        <c:lblOffset val="100"/>
        <c:noMultiLvlLbl val="0"/>
      </c:catAx>
      <c:valAx>
        <c:axId val="278799888"/>
        <c:scaling>
          <c:orientation val="minMax"/>
        </c:scaling>
        <c:delete val="0"/>
        <c:axPos val="l"/>
        <c:majorGridlines>
          <c:spPr>
            <a:ln w="9525" cap="flat" cmpd="sng" algn="ctr">
              <a:solidFill>
                <a:schemeClr val="tx1">
                  <a:lumMod val="15000"/>
                  <a:lumOff val="85000"/>
                </a:schemeClr>
              </a:solidFill>
              <a:round/>
            </a:ln>
            <a:effectLst/>
          </c:spPr>
        </c:majorGridlines>
        <c:numFmt formatCode="_-* #,##0\ _₾_-;\-* #,##0\ _₾_-;_-* &quot;-&quot;??\ _₾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78809040"/>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5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tx>
            <c:strRef>
              <c:f>Sheet1!$B$1</c:f>
              <c:strCache>
                <c:ptCount val="1"/>
                <c:pt idx="0">
                  <c:v>შემოსული თანხა</c:v>
                </c:pt>
              </c:strCache>
            </c:strRef>
          </c:tx>
          <c:dPt>
            <c:idx val="0"/>
            <c:bubble3D val="0"/>
            <c:spPr>
              <a:solidFill>
                <a:schemeClr val="accent1"/>
              </a:solidFill>
              <a:ln>
                <a:noFill/>
              </a:ln>
              <a:effectLst>
                <a:outerShdw blurRad="254000" sx="102000" sy="102000" algn="ctr" rotWithShape="0">
                  <a:prstClr val="black">
                    <a:alpha val="20000"/>
                  </a:prstClr>
                </a:outerShdw>
              </a:effectLst>
              <a:sp3d/>
            </c:spPr>
          </c:dPt>
          <c:dPt>
            <c:idx val="1"/>
            <c:bubble3D val="0"/>
            <c:spPr>
              <a:solidFill>
                <a:schemeClr val="accent2"/>
              </a:solidFill>
              <a:ln>
                <a:noFill/>
              </a:ln>
              <a:effectLst>
                <a:outerShdw blurRad="254000" sx="102000" sy="102000" algn="ctr" rotWithShape="0">
                  <a:prstClr val="black">
                    <a:alpha val="20000"/>
                  </a:prstClr>
                </a:outerShdw>
              </a:effectLst>
              <a:sp3d/>
            </c:spPr>
          </c:dPt>
          <c:dLbls>
            <c:spPr>
              <a:pattFill prst="pct75">
                <a:fgClr>
                  <a:schemeClr val="dk1">
                    <a:lumMod val="75000"/>
                    <a:lumOff val="25000"/>
                  </a:schemeClr>
                </a:fgClr>
                <a:bgClr>
                  <a:schemeClr val="dk1">
                    <a:lumMod val="65000"/>
                    <a:lumOff val="35000"/>
                  </a:schemeClr>
                </a:bgClr>
              </a:pattFill>
              <a:ln>
                <a:noFill/>
              </a:ln>
              <a:effectLst>
                <a:outerShdw blurRad="50800" dist="38100" dir="2700000" algn="tl" rotWithShape="0">
                  <a:prstClr val="black">
                    <a:alpha val="40000"/>
                  </a:prstClr>
                </a:outerShdw>
              </a:effectLst>
            </c:spPr>
            <c:txPr>
              <a:bodyPr rot="0" spcFirstLastPara="1" vertOverflow="ellipsis" vert="horz" wrap="square" lIns="38100" tIns="19050" rIns="38100" bIns="19050" anchor="ctr" anchorCtr="1">
                <a:spAutoFit/>
              </a:bodyPr>
              <a:lstStyle/>
              <a:p>
                <a:pPr>
                  <a:defRPr sz="1330" b="1"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1"/>
            <c:leaderLines>
              <c:spPr>
                <a:ln w="9525">
                  <a:solidFill>
                    <a:schemeClr val="dk1">
                      <a:lumMod val="50000"/>
                      <a:lumOff val="50000"/>
                    </a:schemeClr>
                  </a:solidFill>
                </a:ln>
                <a:effectLst/>
              </c:spPr>
            </c:leaderLines>
            <c:extLst>
              <c:ext xmlns:c15="http://schemas.microsoft.com/office/drawing/2012/chart" uri="{CE6537A1-D6FC-4f65-9D91-7224C49458BB}">
                <c15:layout/>
              </c:ext>
            </c:extLst>
          </c:dLbls>
          <c:cat>
            <c:strRef>
              <c:f>Sheet1!$A$2:$A$3</c:f>
              <c:strCache>
                <c:ptCount val="2"/>
                <c:pt idx="0">
                  <c:v>2017-2018 (იანვარი-აგვისტო)</c:v>
                </c:pt>
                <c:pt idx="1">
                  <c:v>2018 (სექტემბერი)-2019 (იანვარი-აპრილი)</c:v>
                </c:pt>
              </c:strCache>
            </c:strRef>
          </c:cat>
          <c:val>
            <c:numRef>
              <c:f>Sheet1!$B$2:$B$3</c:f>
              <c:numCache>
                <c:formatCode>General</c:formatCode>
                <c:ptCount val="2"/>
                <c:pt idx="0">
                  <c:v>49978.02</c:v>
                </c:pt>
                <c:pt idx="1">
                  <c:v>715535.56</c:v>
                </c:pt>
              </c:numCache>
            </c:numRef>
          </c:val>
          <c:extLst>
            <c:ext xmlns:c16="http://schemas.microsoft.com/office/drawing/2014/chart" uri="{C3380CC4-5D6E-409C-BE32-E72D297353CC}">
              <c16:uniqueId val="{00000000-D1B9-46BC-B1F4-8910FE8FB724}"/>
            </c:ext>
          </c:extLst>
        </c:ser>
        <c:dLbls>
          <c:dLblPos val="ctr"/>
          <c:showLegendKey val="0"/>
          <c:showVal val="0"/>
          <c:showCatName val="1"/>
          <c:showSerName val="0"/>
          <c:showPercent val="0"/>
          <c:showBubbleSize val="0"/>
          <c:showLeaderLines val="1"/>
        </c:dLbls>
      </c:pie3DChart>
      <c:spPr>
        <a:noFill/>
        <a:ln>
          <a:noFill/>
        </a:ln>
        <a:effectLst/>
      </c:spPr>
    </c:plotArea>
    <c:legend>
      <c:legendPos val="r"/>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ხარჯვის გაორმაგების შემთხვევაში</c:v>
                </c:pt>
              </c:strCache>
            </c:strRef>
          </c:tx>
          <c:spPr>
            <a:solidFill>
              <a:schemeClr val="accent1">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Category 1</c:v>
                </c:pt>
              </c:strCache>
            </c:strRef>
          </c:cat>
          <c:val>
            <c:numRef>
              <c:f>Sheet1!$B$2</c:f>
              <c:numCache>
                <c:formatCode>_(* #,##0.00_);_(* \(#,##0.00\);_(* "-"??_);_(@_)</c:formatCode>
                <c:ptCount val="1"/>
                <c:pt idx="0">
                  <c:v>8956131.4915158413</c:v>
                </c:pt>
              </c:numCache>
            </c:numRef>
          </c:val>
          <c:extLst>
            <c:ext xmlns:c16="http://schemas.microsoft.com/office/drawing/2014/chart" uri="{C3380CC4-5D6E-409C-BE32-E72D297353CC}">
              <c16:uniqueId val="{00000000-A744-41EB-9D54-6CD62571C156}"/>
            </c:ext>
          </c:extLst>
        </c:ser>
        <c:ser>
          <c:idx val="1"/>
          <c:order val="1"/>
          <c:tx>
            <c:strRef>
              <c:f>Sheet1!$C$1</c:f>
              <c:strCache>
                <c:ptCount val="1"/>
                <c:pt idx="0">
                  <c:v>ხარჯვის გაოთხმაგების შემთხვევაში</c:v>
                </c:pt>
              </c:strCache>
            </c:strRef>
          </c:tx>
          <c:spPr>
            <a:solidFill>
              <a:schemeClr val="accent2">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Category 1</c:v>
                </c:pt>
              </c:strCache>
            </c:strRef>
          </c:cat>
          <c:val>
            <c:numRef>
              <c:f>Sheet1!$C$2</c:f>
              <c:numCache>
                <c:formatCode>_(* #,##0.00_);_(* \(#,##0.00\);_(* "-"??_);_(@_)</c:formatCode>
                <c:ptCount val="1"/>
                <c:pt idx="0">
                  <c:v>17912262.983031683</c:v>
                </c:pt>
              </c:numCache>
            </c:numRef>
          </c:val>
          <c:extLst>
            <c:ext xmlns:c16="http://schemas.microsoft.com/office/drawing/2014/chart" uri="{C3380CC4-5D6E-409C-BE32-E72D297353CC}">
              <c16:uniqueId val="{00000001-A744-41EB-9D54-6CD62571C156}"/>
            </c:ext>
          </c:extLst>
        </c:ser>
        <c:ser>
          <c:idx val="2"/>
          <c:order val="2"/>
          <c:tx>
            <c:strRef>
              <c:f>Sheet1!$D$1</c:f>
              <c:strCache>
                <c:ptCount val="1"/>
                <c:pt idx="0">
                  <c:v>ხარჯვის გახუთმაგების შემთხვევაში</c:v>
                </c:pt>
              </c:strCache>
            </c:strRef>
          </c:tx>
          <c:spPr>
            <a:solidFill>
              <a:schemeClr val="accent3">
                <a:alpha val="85000"/>
              </a:schemeClr>
            </a:solidFill>
            <a:ln w="9525" cap="flat" cmpd="sng" algn="ctr">
              <a:solidFill>
                <a:schemeClr val="lt1">
                  <a:alpha val="50000"/>
                </a:schemeClr>
              </a:solidFill>
              <a:round/>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dk1">
                          <a:lumMod val="50000"/>
                          <a:lumOff val="50000"/>
                        </a:schemeClr>
                      </a:solidFill>
                    </a:ln>
                    <a:effectLst/>
                  </c:spPr>
                </c15:leaderLines>
              </c:ext>
            </c:extLst>
          </c:dLbls>
          <c:cat>
            <c:strRef>
              <c:f>Sheet1!$A$2</c:f>
              <c:strCache>
                <c:ptCount val="1"/>
                <c:pt idx="0">
                  <c:v>Category 1</c:v>
                </c:pt>
              </c:strCache>
            </c:strRef>
          </c:cat>
          <c:val>
            <c:numRef>
              <c:f>Sheet1!$D$2</c:f>
              <c:numCache>
                <c:formatCode>_(* #,##0.00_);_(* \(#,##0.00\);_(* "-"??_);_(@_)</c:formatCode>
                <c:ptCount val="1"/>
                <c:pt idx="0">
                  <c:v>22390328.728789594</c:v>
                </c:pt>
              </c:numCache>
            </c:numRef>
          </c:val>
          <c:extLst>
            <c:ext xmlns:c16="http://schemas.microsoft.com/office/drawing/2014/chart" uri="{C3380CC4-5D6E-409C-BE32-E72D297353CC}">
              <c16:uniqueId val="{00000002-A744-41EB-9D54-6CD62571C156}"/>
            </c:ext>
          </c:extLst>
        </c:ser>
        <c:dLbls>
          <c:dLblPos val="inEnd"/>
          <c:showLegendKey val="0"/>
          <c:showVal val="1"/>
          <c:showCatName val="0"/>
          <c:showSerName val="0"/>
          <c:showPercent val="0"/>
          <c:showBubbleSize val="0"/>
        </c:dLbls>
        <c:gapWidth val="65"/>
        <c:axId val="970506783"/>
        <c:axId val="970502207"/>
      </c:barChart>
      <c:catAx>
        <c:axId val="970506783"/>
        <c:scaling>
          <c:orientation val="minMax"/>
        </c:scaling>
        <c:delete val="1"/>
        <c:axPos val="b"/>
        <c:numFmt formatCode="General" sourceLinked="1"/>
        <c:majorTickMark val="none"/>
        <c:minorTickMark val="none"/>
        <c:tickLblPos val="nextTo"/>
        <c:crossAx val="970502207"/>
        <c:crosses val="autoZero"/>
        <c:auto val="1"/>
        <c:lblAlgn val="ctr"/>
        <c:lblOffset val="100"/>
        <c:noMultiLvlLbl val="0"/>
      </c:catAx>
      <c:valAx>
        <c:axId val="970502207"/>
        <c:scaling>
          <c:orientation val="minMax"/>
        </c:scaling>
        <c:delete val="1"/>
        <c:axPos val="l"/>
        <c:majorGridlines>
          <c:spPr>
            <a:ln w="9525" cap="flat" cmpd="sng" algn="ctr">
              <a:gradFill>
                <a:gsLst>
                  <a:gs pos="100000">
                    <a:schemeClr val="dk1">
                      <a:lumMod val="95000"/>
                      <a:lumOff val="5000"/>
                      <a:alpha val="42000"/>
                    </a:schemeClr>
                  </a:gs>
                  <a:gs pos="0">
                    <a:schemeClr val="lt1">
                      <a:lumMod val="75000"/>
                      <a:alpha val="36000"/>
                    </a:schemeClr>
                  </a:gs>
                </a:gsLst>
                <a:lin ang="5400000" scaled="0"/>
              </a:gradFill>
              <a:round/>
            </a:ln>
            <a:effectLst/>
          </c:spPr>
        </c:majorGridlines>
        <c:numFmt formatCode="_(* #,##0.00_);_(* \(#,##0.00\);_(* &quot;-&quot;??_);_(@_)" sourceLinked="1"/>
        <c:majorTickMark val="none"/>
        <c:minorTickMark val="none"/>
        <c:tickLblPos val="nextTo"/>
        <c:crossAx val="970506783"/>
        <c:crosses val="autoZero"/>
        <c:crossBetween val="between"/>
      </c:valAx>
      <c:spPr>
        <a:noFill/>
        <a:ln>
          <a:noFill/>
        </a:ln>
        <a:effectLst/>
      </c:spPr>
    </c:plotArea>
    <c:legend>
      <c:legendPos val="b"/>
      <c:layout/>
      <c:overlay val="0"/>
      <c:spPr>
        <a:solidFill>
          <a:schemeClr val="lt1">
            <a:lumMod val="95000"/>
            <a:alpha val="39000"/>
          </a:schemeClr>
        </a:solidFill>
        <a:ln>
          <a:noFill/>
        </a:ln>
        <a:effectLst/>
      </c:spPr>
      <c:txPr>
        <a:bodyPr rot="0" spcFirstLastPara="1" vertOverflow="ellipsis" vert="horz" wrap="square" anchor="ctr" anchorCtr="1"/>
        <a:lstStyle/>
        <a:p>
          <a:pPr>
            <a:defRPr sz="1197" b="0" i="0" u="none" strike="noStrike" kern="1200" baseline="0">
              <a:solidFill>
                <a:schemeClr val="dk1">
                  <a:lumMod val="75000"/>
                  <a:lumOff val="25000"/>
                </a:schemeClr>
              </a:solidFill>
              <a:latin typeface="+mn-lt"/>
              <a:ea typeface="+mn-ea"/>
              <a:cs typeface="+mn-cs"/>
            </a:defRPr>
          </a:pPr>
          <a:endParaRPr lang="en-US"/>
        </a:p>
      </c:txPr>
    </c:legend>
    <c:plotVisOnly val="1"/>
    <c:dispBlanksAs val="gap"/>
    <c:showDLblsOverMax val="0"/>
  </c:chart>
  <c: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ხარჯვის გაორმაგების შემთხვევაში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Sheet1!$B$2</c:f>
              <c:numCache>
                <c:formatCode>General</c:formatCode>
                <c:ptCount val="1"/>
                <c:pt idx="0">
                  <c:v>107666</c:v>
                </c:pt>
              </c:numCache>
            </c:numRef>
          </c:val>
          <c:extLst>
            <c:ext xmlns:c16="http://schemas.microsoft.com/office/drawing/2014/chart" uri="{C3380CC4-5D6E-409C-BE32-E72D297353CC}">
              <c16:uniqueId val="{00000000-851A-456F-B426-5E9E6FFA93B9}"/>
            </c:ext>
          </c:extLst>
        </c:ser>
        <c:ser>
          <c:idx val="1"/>
          <c:order val="1"/>
          <c:tx>
            <c:strRef>
              <c:f>Sheet1!$C$1</c:f>
              <c:strCache>
                <c:ptCount val="1"/>
                <c:pt idx="0">
                  <c:v>ხარჯვის გაოთხმაგების შემთხვევაში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Sheet1!$C$2</c:f>
              <c:numCache>
                <c:formatCode>General</c:formatCode>
                <c:ptCount val="1"/>
                <c:pt idx="0">
                  <c:v>215331</c:v>
                </c:pt>
              </c:numCache>
            </c:numRef>
          </c:val>
          <c:extLst>
            <c:ext xmlns:c16="http://schemas.microsoft.com/office/drawing/2014/chart" uri="{C3380CC4-5D6E-409C-BE32-E72D297353CC}">
              <c16:uniqueId val="{00000001-851A-456F-B426-5E9E6FFA93B9}"/>
            </c:ext>
          </c:extLst>
        </c:ser>
        <c:ser>
          <c:idx val="2"/>
          <c:order val="2"/>
          <c:tx>
            <c:strRef>
              <c:f>Sheet1!$D$1</c:f>
              <c:strCache>
                <c:ptCount val="1"/>
                <c:pt idx="0">
                  <c:v>ხარჯვის გახუთმაგების შემთხვევაში</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Category 1</c:v>
                </c:pt>
              </c:strCache>
            </c:strRef>
          </c:cat>
          <c:val>
            <c:numRef>
              <c:f>Sheet1!$D$2</c:f>
              <c:numCache>
                <c:formatCode>General</c:formatCode>
                <c:ptCount val="1"/>
                <c:pt idx="0">
                  <c:v>269164</c:v>
                </c:pt>
              </c:numCache>
            </c:numRef>
          </c:val>
          <c:extLst>
            <c:ext xmlns:c16="http://schemas.microsoft.com/office/drawing/2014/chart" uri="{C3380CC4-5D6E-409C-BE32-E72D297353CC}">
              <c16:uniqueId val="{00000002-851A-456F-B426-5E9E6FFA93B9}"/>
            </c:ext>
          </c:extLst>
        </c:ser>
        <c:dLbls>
          <c:dLblPos val="outEnd"/>
          <c:showLegendKey val="0"/>
          <c:showVal val="1"/>
          <c:showCatName val="0"/>
          <c:showSerName val="0"/>
          <c:showPercent val="0"/>
          <c:showBubbleSize val="0"/>
        </c:dLbls>
        <c:gapWidth val="219"/>
        <c:overlap val="-27"/>
        <c:axId val="1113872687"/>
        <c:axId val="1113870191"/>
      </c:barChart>
      <c:catAx>
        <c:axId val="1113872687"/>
        <c:scaling>
          <c:orientation val="minMax"/>
        </c:scaling>
        <c:delete val="1"/>
        <c:axPos val="b"/>
        <c:numFmt formatCode="General" sourceLinked="1"/>
        <c:majorTickMark val="none"/>
        <c:minorTickMark val="none"/>
        <c:tickLblPos val="nextTo"/>
        <c:crossAx val="1113870191"/>
        <c:crosses val="autoZero"/>
        <c:auto val="1"/>
        <c:lblAlgn val="ctr"/>
        <c:lblOffset val="100"/>
        <c:noMultiLvlLbl val="0"/>
      </c:catAx>
      <c:valAx>
        <c:axId val="11138701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113872687"/>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რეგისტრირებული პაციენტი თვეში</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Sheet1!$A$2:$A$8</c:f>
              <c:strCache>
                <c:ptCount val="7"/>
                <c:pt idx="0">
                  <c:v>არსებული (სასტარტო საშუალო მონაცემი)</c:v>
                </c:pt>
                <c:pt idx="1">
                  <c:v>ივლისი</c:v>
                </c:pt>
                <c:pt idx="2">
                  <c:v>აგვისტო</c:v>
                </c:pt>
                <c:pt idx="3">
                  <c:v>სექტემბერი</c:v>
                </c:pt>
                <c:pt idx="4">
                  <c:v>ოქტომბერი</c:v>
                </c:pt>
                <c:pt idx="5">
                  <c:v>ნოემბერი</c:v>
                </c:pt>
                <c:pt idx="6">
                  <c:v>დეკემბერი</c:v>
                </c:pt>
              </c:strCache>
            </c:strRef>
          </c:cat>
          <c:val>
            <c:numRef>
              <c:f>Sheet1!$B$2:$B$8</c:f>
              <c:numCache>
                <c:formatCode>General</c:formatCode>
                <c:ptCount val="7"/>
                <c:pt idx="0">
                  <c:v>4070</c:v>
                </c:pt>
                <c:pt idx="1">
                  <c:v>8140</c:v>
                </c:pt>
                <c:pt idx="2">
                  <c:v>8140</c:v>
                </c:pt>
                <c:pt idx="3">
                  <c:v>8140</c:v>
                </c:pt>
                <c:pt idx="4">
                  <c:v>8140</c:v>
                </c:pt>
                <c:pt idx="5">
                  <c:v>8140</c:v>
                </c:pt>
                <c:pt idx="6">
                  <c:v>8140</c:v>
                </c:pt>
              </c:numCache>
            </c:numRef>
          </c:val>
          <c:extLst>
            <c:ext xmlns:c16="http://schemas.microsoft.com/office/drawing/2014/chart" uri="{C3380CC4-5D6E-409C-BE32-E72D297353CC}">
              <c16:uniqueId val="{00000000-DAA9-4B59-855A-AEC830BEC5E8}"/>
            </c:ext>
          </c:extLst>
        </c:ser>
        <c:ser>
          <c:idx val="1"/>
          <c:order val="1"/>
          <c:tx>
            <c:strRef>
              <c:f>Sheet1!$C$1</c:f>
              <c:strCache>
                <c:ptCount val="1"/>
                <c:pt idx="0">
                  <c:v>აფთიაქში მიმართული ბენეფიციარი თვეში</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Sheet1!$A$2:$A$8</c:f>
              <c:strCache>
                <c:ptCount val="7"/>
                <c:pt idx="0">
                  <c:v>არსებული (სასტარტო საშუალო მონაცემი)</c:v>
                </c:pt>
                <c:pt idx="1">
                  <c:v>ივლისი</c:v>
                </c:pt>
                <c:pt idx="2">
                  <c:v>აგვისტო</c:v>
                </c:pt>
                <c:pt idx="3">
                  <c:v>სექტემბერი</c:v>
                </c:pt>
                <c:pt idx="4">
                  <c:v>ოქტომბერი</c:v>
                </c:pt>
                <c:pt idx="5">
                  <c:v>ნოემბერი</c:v>
                </c:pt>
                <c:pt idx="6">
                  <c:v>დეკემბერი</c:v>
                </c:pt>
              </c:strCache>
            </c:strRef>
          </c:cat>
          <c:val>
            <c:numRef>
              <c:f>Sheet1!$C$2:$C$8</c:f>
              <c:numCache>
                <c:formatCode>General</c:formatCode>
                <c:ptCount val="7"/>
                <c:pt idx="0">
                  <c:v>11000</c:v>
                </c:pt>
                <c:pt idx="1">
                  <c:v>19140</c:v>
                </c:pt>
                <c:pt idx="2">
                  <c:v>27280</c:v>
                </c:pt>
                <c:pt idx="3">
                  <c:v>35420</c:v>
                </c:pt>
                <c:pt idx="4">
                  <c:v>43560</c:v>
                </c:pt>
                <c:pt idx="5">
                  <c:v>51700</c:v>
                </c:pt>
                <c:pt idx="6">
                  <c:v>59840</c:v>
                </c:pt>
              </c:numCache>
            </c:numRef>
          </c:val>
          <c:extLst>
            <c:ext xmlns:c16="http://schemas.microsoft.com/office/drawing/2014/chart" uri="{C3380CC4-5D6E-409C-BE32-E72D297353CC}">
              <c16:uniqueId val="{00000001-DAA9-4B59-855A-AEC830BEC5E8}"/>
            </c:ext>
          </c:extLst>
        </c:ser>
        <c:dLbls>
          <c:dLblPos val="ctr"/>
          <c:showLegendKey val="0"/>
          <c:showVal val="1"/>
          <c:showCatName val="0"/>
          <c:showSerName val="0"/>
          <c:showPercent val="0"/>
          <c:showBubbleSize val="0"/>
        </c:dLbls>
        <c:gapWidth val="79"/>
        <c:overlap val="100"/>
        <c:axId val="960979215"/>
        <c:axId val="960985039"/>
      </c:barChart>
      <c:catAx>
        <c:axId val="960979215"/>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64" b="0" i="0" u="none" strike="noStrike" kern="1200" cap="all" spc="120" normalizeH="0" baseline="0">
                <a:solidFill>
                  <a:schemeClr val="tx1">
                    <a:lumMod val="65000"/>
                    <a:lumOff val="35000"/>
                  </a:schemeClr>
                </a:solidFill>
                <a:latin typeface="+mn-lt"/>
                <a:ea typeface="+mn-ea"/>
                <a:cs typeface="+mn-cs"/>
              </a:defRPr>
            </a:pPr>
            <a:endParaRPr lang="en-US"/>
          </a:p>
        </c:txPr>
        <c:crossAx val="960985039"/>
        <c:crosses val="autoZero"/>
        <c:auto val="1"/>
        <c:lblAlgn val="ctr"/>
        <c:lblOffset val="100"/>
        <c:noMultiLvlLbl val="0"/>
      </c:catAx>
      <c:valAx>
        <c:axId val="960985039"/>
        <c:scaling>
          <c:orientation val="minMax"/>
        </c:scaling>
        <c:delete val="1"/>
        <c:axPos val="l"/>
        <c:numFmt formatCode="General" sourceLinked="1"/>
        <c:majorTickMark val="none"/>
        <c:minorTickMark val="none"/>
        <c:tickLblPos val="nextTo"/>
        <c:crossAx val="960979215"/>
        <c:crosses val="autoZero"/>
        <c:crossBetween val="between"/>
      </c:valAx>
      <c:spPr>
        <a:noFill/>
        <a:ln>
          <a:noFill/>
        </a:ln>
        <a:effectLst/>
      </c:spPr>
    </c:plotArea>
    <c:legend>
      <c:legendPos val="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cat>
            <c:strRef>
              <c:f>Sheet1!$A$2:$A$14</c:f>
              <c:strCache>
                <c:ptCount val="13"/>
                <c:pt idx="0">
                  <c:v>ენალაპრილი 10მგ</c:v>
                </c:pt>
                <c:pt idx="1">
                  <c:v>ენალაპრილი 20მგ</c:v>
                </c:pt>
                <c:pt idx="2">
                  <c:v>ლოსარტანი 100მგ</c:v>
                </c:pt>
                <c:pt idx="3">
                  <c:v>ამლოდიპინი 5მგ</c:v>
                </c:pt>
                <c:pt idx="4">
                  <c:v>მეტოპროლოლი 100მგ</c:v>
                </c:pt>
                <c:pt idx="5">
                  <c:v>ამიოდარონი 200მგ</c:v>
                </c:pt>
                <c:pt idx="6">
                  <c:v>იზოსორბიდის მონონიტრატი 40მგ</c:v>
                </c:pt>
                <c:pt idx="7">
                  <c:v>ვარფარინი 2.5მგ</c:v>
                </c:pt>
                <c:pt idx="8">
                  <c:v>კლოპიდოგრელი 75მგ</c:v>
                </c:pt>
                <c:pt idx="9">
                  <c:v>დიგოქსინი 0.25მგ</c:v>
                </c:pt>
                <c:pt idx="10">
                  <c:v>ფუროსემიდი 40მგ</c:v>
                </c:pt>
                <c:pt idx="11">
                  <c:v>სპირონოლაქტონი 25მგ</c:v>
                </c:pt>
                <c:pt idx="12">
                  <c:v>ატორვასტატინი 20მგ</c:v>
                </c:pt>
              </c:strCache>
            </c:strRef>
          </c:cat>
          <c:val>
            <c:numRef>
              <c:f>Sheet1!$B$2:$B$14</c:f>
              <c:numCache>
                <c:formatCode>_(* #,##0_);_(* \(#,##0\);_(* "-"??_);_(@_)</c:formatCode>
                <c:ptCount val="13"/>
                <c:pt idx="0">
                  <c:v>43003</c:v>
                </c:pt>
                <c:pt idx="1">
                  <c:v>62600.6</c:v>
                </c:pt>
                <c:pt idx="2">
                  <c:v>44461.8</c:v>
                </c:pt>
                <c:pt idx="3">
                  <c:v>55445</c:v>
                </c:pt>
                <c:pt idx="4">
                  <c:v>28665.599999999999</c:v>
                </c:pt>
                <c:pt idx="5">
                  <c:v>12809.8</c:v>
                </c:pt>
                <c:pt idx="6">
                  <c:v>3011.4</c:v>
                </c:pt>
                <c:pt idx="7">
                  <c:v>20840.8</c:v>
                </c:pt>
                <c:pt idx="8">
                  <c:v>32143.4</c:v>
                </c:pt>
                <c:pt idx="9">
                  <c:v>15407.6</c:v>
                </c:pt>
                <c:pt idx="10">
                  <c:v>8689.4</c:v>
                </c:pt>
                <c:pt idx="11">
                  <c:v>44384.4</c:v>
                </c:pt>
                <c:pt idx="12">
                  <c:v>48634.2</c:v>
                </c:pt>
              </c:numCache>
            </c:numRef>
          </c:val>
          <c:extLst>
            <c:ext xmlns:c16="http://schemas.microsoft.com/office/drawing/2014/chart" uri="{C3380CC4-5D6E-409C-BE32-E72D297353CC}">
              <c16:uniqueId val="{00000000-FDC8-4F72-A28E-E51C7A18B211}"/>
            </c:ext>
          </c:extLst>
        </c:ser>
        <c:ser>
          <c:idx val="1"/>
          <c:order val="1"/>
          <c:tx>
            <c:strRef>
              <c:f>Sheet1!$C$1</c:f>
              <c:strCache>
                <c:ptCount val="1"/>
                <c:pt idx="0">
                  <c:v>2018-იანვარი-აგვისტო</c:v>
                </c:pt>
              </c:strCache>
            </c:strRef>
          </c:tx>
          <c:spPr>
            <a:solidFill>
              <a:schemeClr val="accent2"/>
            </a:solidFill>
            <a:ln>
              <a:noFill/>
            </a:ln>
            <a:effectLst/>
          </c:spPr>
          <c:invertIfNegative val="0"/>
          <c:cat>
            <c:strRef>
              <c:f>Sheet1!$A$2:$A$14</c:f>
              <c:strCache>
                <c:ptCount val="13"/>
                <c:pt idx="0">
                  <c:v>ენალაპრილი 10მგ</c:v>
                </c:pt>
                <c:pt idx="1">
                  <c:v>ენალაპრილი 20მგ</c:v>
                </c:pt>
                <c:pt idx="2">
                  <c:v>ლოსარტანი 100მგ</c:v>
                </c:pt>
                <c:pt idx="3">
                  <c:v>ამლოდიპინი 5მგ</c:v>
                </c:pt>
                <c:pt idx="4">
                  <c:v>მეტოპროლოლი 100მგ</c:v>
                </c:pt>
                <c:pt idx="5">
                  <c:v>ამიოდარონი 200მგ</c:v>
                </c:pt>
                <c:pt idx="6">
                  <c:v>იზოსორბიდის მონონიტრატი 40მგ</c:v>
                </c:pt>
                <c:pt idx="7">
                  <c:v>ვარფარინი 2.5მგ</c:v>
                </c:pt>
                <c:pt idx="8">
                  <c:v>კლოპიდოგრელი 75მგ</c:v>
                </c:pt>
                <c:pt idx="9">
                  <c:v>დიგოქსინი 0.25მგ</c:v>
                </c:pt>
                <c:pt idx="10">
                  <c:v>ფუროსემიდი 40მგ</c:v>
                </c:pt>
                <c:pt idx="11">
                  <c:v>სპირონოლაქტონი 25მგ</c:v>
                </c:pt>
                <c:pt idx="12">
                  <c:v>ატორვასტატინი 20მგ</c:v>
                </c:pt>
              </c:strCache>
            </c:strRef>
          </c:cat>
          <c:val>
            <c:numRef>
              <c:f>Sheet1!$C$2:$C$14</c:f>
              <c:numCache>
                <c:formatCode>_(* #,##0_);_(* \(#,##0\);_(* "-"??_);_(@_)</c:formatCode>
                <c:ptCount val="13"/>
                <c:pt idx="0">
                  <c:v>46327.875</c:v>
                </c:pt>
                <c:pt idx="1">
                  <c:v>82328.125</c:v>
                </c:pt>
                <c:pt idx="2">
                  <c:v>62495.625</c:v>
                </c:pt>
                <c:pt idx="3">
                  <c:v>108836.625</c:v>
                </c:pt>
                <c:pt idx="4">
                  <c:v>37865.25</c:v>
                </c:pt>
                <c:pt idx="5">
                  <c:v>16399.375</c:v>
                </c:pt>
                <c:pt idx="6">
                  <c:v>3165.375</c:v>
                </c:pt>
                <c:pt idx="7">
                  <c:v>29990.375</c:v>
                </c:pt>
                <c:pt idx="8">
                  <c:v>38286.375</c:v>
                </c:pt>
                <c:pt idx="9">
                  <c:v>17747.875</c:v>
                </c:pt>
                <c:pt idx="10">
                  <c:v>13555.5</c:v>
                </c:pt>
                <c:pt idx="11">
                  <c:v>58376</c:v>
                </c:pt>
                <c:pt idx="12">
                  <c:v>66894.25</c:v>
                </c:pt>
              </c:numCache>
            </c:numRef>
          </c:val>
          <c:extLst>
            <c:ext xmlns:c16="http://schemas.microsoft.com/office/drawing/2014/chart" uri="{C3380CC4-5D6E-409C-BE32-E72D297353CC}">
              <c16:uniqueId val="{00000001-FDC8-4F72-A28E-E51C7A18B211}"/>
            </c:ext>
          </c:extLst>
        </c:ser>
        <c:ser>
          <c:idx val="2"/>
          <c:order val="2"/>
          <c:tx>
            <c:strRef>
              <c:f>Sheet1!$D$1</c:f>
              <c:strCache>
                <c:ptCount val="1"/>
                <c:pt idx="0">
                  <c:v>2018-სექტემბერი-დეკემბერი</c:v>
                </c:pt>
              </c:strCache>
            </c:strRef>
          </c:tx>
          <c:spPr>
            <a:solidFill>
              <a:schemeClr val="accent3"/>
            </a:solidFill>
            <a:ln>
              <a:noFill/>
            </a:ln>
            <a:effectLst/>
          </c:spPr>
          <c:invertIfNegative val="0"/>
          <c:cat>
            <c:strRef>
              <c:f>Sheet1!$A$2:$A$14</c:f>
              <c:strCache>
                <c:ptCount val="13"/>
                <c:pt idx="0">
                  <c:v>ენალაპრილი 10მგ</c:v>
                </c:pt>
                <c:pt idx="1">
                  <c:v>ენალაპრილი 20მგ</c:v>
                </c:pt>
                <c:pt idx="2">
                  <c:v>ლოსარტანი 100მგ</c:v>
                </c:pt>
                <c:pt idx="3">
                  <c:v>ამლოდიპინი 5მგ</c:v>
                </c:pt>
                <c:pt idx="4">
                  <c:v>მეტოპროლოლი 100მგ</c:v>
                </c:pt>
                <c:pt idx="5">
                  <c:v>ამიოდარონი 200მგ</c:v>
                </c:pt>
                <c:pt idx="6">
                  <c:v>იზოსორბიდის მონონიტრატი 40მგ</c:v>
                </c:pt>
                <c:pt idx="7">
                  <c:v>ვარფარინი 2.5მგ</c:v>
                </c:pt>
                <c:pt idx="8">
                  <c:v>კლოპიდოგრელი 75მგ</c:v>
                </c:pt>
                <c:pt idx="9">
                  <c:v>დიგოქსინი 0.25მგ</c:v>
                </c:pt>
                <c:pt idx="10">
                  <c:v>ფუროსემიდი 40მგ</c:v>
                </c:pt>
                <c:pt idx="11">
                  <c:v>სპირონოლაქტონი 25მგ</c:v>
                </c:pt>
                <c:pt idx="12">
                  <c:v>ატორვასტატინი 20მგ</c:v>
                </c:pt>
              </c:strCache>
            </c:strRef>
          </c:cat>
          <c:val>
            <c:numRef>
              <c:f>Sheet1!$D$2:$D$14</c:f>
              <c:numCache>
                <c:formatCode>_(* #,##0_);_(* \(#,##0\);_(* "-"??_);_(@_)</c:formatCode>
                <c:ptCount val="13"/>
                <c:pt idx="0">
                  <c:v>78850.5</c:v>
                </c:pt>
                <c:pt idx="1">
                  <c:v>138558</c:v>
                </c:pt>
                <c:pt idx="2">
                  <c:v>127965.25</c:v>
                </c:pt>
                <c:pt idx="3">
                  <c:v>216440.25</c:v>
                </c:pt>
                <c:pt idx="4">
                  <c:v>71543.75</c:v>
                </c:pt>
                <c:pt idx="5">
                  <c:v>36643.75</c:v>
                </c:pt>
                <c:pt idx="6">
                  <c:v>8302.5</c:v>
                </c:pt>
                <c:pt idx="7">
                  <c:v>66727.75</c:v>
                </c:pt>
                <c:pt idx="8">
                  <c:v>70734.5</c:v>
                </c:pt>
                <c:pt idx="9">
                  <c:v>32779.25</c:v>
                </c:pt>
                <c:pt idx="10">
                  <c:v>24737.25</c:v>
                </c:pt>
                <c:pt idx="11">
                  <c:v>107546.25</c:v>
                </c:pt>
                <c:pt idx="12">
                  <c:v>100176.75</c:v>
                </c:pt>
              </c:numCache>
            </c:numRef>
          </c:val>
          <c:extLst>
            <c:ext xmlns:c16="http://schemas.microsoft.com/office/drawing/2014/chart" uri="{C3380CC4-5D6E-409C-BE32-E72D297353CC}">
              <c16:uniqueId val="{00000002-FDC8-4F72-A28E-E51C7A18B211}"/>
            </c:ext>
          </c:extLst>
        </c:ser>
        <c:ser>
          <c:idx val="3"/>
          <c:order val="3"/>
          <c:tx>
            <c:strRef>
              <c:f>Sheet1!$E$1</c:f>
              <c:strCache>
                <c:ptCount val="1"/>
                <c:pt idx="0">
                  <c:v>2019</c:v>
                </c:pt>
              </c:strCache>
            </c:strRef>
          </c:tx>
          <c:spPr>
            <a:solidFill>
              <a:schemeClr val="accent4"/>
            </a:solidFill>
            <a:ln>
              <a:noFill/>
            </a:ln>
            <a:effectLst/>
          </c:spPr>
          <c:invertIfNegative val="0"/>
          <c:cat>
            <c:strRef>
              <c:f>Sheet1!$A$2:$A$14</c:f>
              <c:strCache>
                <c:ptCount val="13"/>
                <c:pt idx="0">
                  <c:v>ენალაპრილი 10მგ</c:v>
                </c:pt>
                <c:pt idx="1">
                  <c:v>ენალაპრილი 20მგ</c:v>
                </c:pt>
                <c:pt idx="2">
                  <c:v>ლოსარტანი 100მგ</c:v>
                </c:pt>
                <c:pt idx="3">
                  <c:v>ამლოდიპინი 5მგ</c:v>
                </c:pt>
                <c:pt idx="4">
                  <c:v>მეტოპროლოლი 100მგ</c:v>
                </c:pt>
                <c:pt idx="5">
                  <c:v>ამიოდარონი 200მგ</c:v>
                </c:pt>
                <c:pt idx="6">
                  <c:v>იზოსორბიდის მონონიტრატი 40მგ</c:v>
                </c:pt>
                <c:pt idx="7">
                  <c:v>ვარფარინი 2.5მგ</c:v>
                </c:pt>
                <c:pt idx="8">
                  <c:v>კლოპიდოგრელი 75მგ</c:v>
                </c:pt>
                <c:pt idx="9">
                  <c:v>დიგოქსინი 0.25მგ</c:v>
                </c:pt>
                <c:pt idx="10">
                  <c:v>ფუროსემიდი 40მგ</c:v>
                </c:pt>
                <c:pt idx="11">
                  <c:v>სპირონოლაქტონი 25მგ</c:v>
                </c:pt>
                <c:pt idx="12">
                  <c:v>ატორვასტატინი 20მგ</c:v>
                </c:pt>
              </c:strCache>
            </c:strRef>
          </c:cat>
          <c:val>
            <c:numRef>
              <c:f>Sheet1!$E$2:$E$14</c:f>
              <c:numCache>
                <c:formatCode>_(* #,##0_);_(* \(#,##0\);_(* "-"??_);_(@_)</c:formatCode>
                <c:ptCount val="13"/>
                <c:pt idx="0">
                  <c:v>68161.5</c:v>
                </c:pt>
                <c:pt idx="1">
                  <c:v>136314</c:v>
                </c:pt>
                <c:pt idx="2">
                  <c:v>92294.25</c:v>
                </c:pt>
                <c:pt idx="3">
                  <c:v>227824</c:v>
                </c:pt>
                <c:pt idx="4">
                  <c:v>58414</c:v>
                </c:pt>
                <c:pt idx="5">
                  <c:v>40709</c:v>
                </c:pt>
                <c:pt idx="6">
                  <c:v>10258.5</c:v>
                </c:pt>
                <c:pt idx="7">
                  <c:v>75478</c:v>
                </c:pt>
                <c:pt idx="8">
                  <c:v>79779</c:v>
                </c:pt>
                <c:pt idx="9">
                  <c:v>34241.25</c:v>
                </c:pt>
                <c:pt idx="10">
                  <c:v>28414</c:v>
                </c:pt>
                <c:pt idx="11">
                  <c:v>119633.25</c:v>
                </c:pt>
                <c:pt idx="12">
                  <c:v>128898.75</c:v>
                </c:pt>
              </c:numCache>
            </c:numRef>
          </c:val>
          <c:extLst>
            <c:ext xmlns:c16="http://schemas.microsoft.com/office/drawing/2014/chart" uri="{C3380CC4-5D6E-409C-BE32-E72D297353CC}">
              <c16:uniqueId val="{00000003-FDC8-4F72-A28E-E51C7A18B211}"/>
            </c:ext>
          </c:extLst>
        </c:ser>
        <c:dLbls>
          <c:showLegendKey val="0"/>
          <c:showVal val="0"/>
          <c:showCatName val="0"/>
          <c:showSerName val="0"/>
          <c:showPercent val="0"/>
          <c:showBubbleSize val="0"/>
        </c:dLbls>
        <c:gapWidth val="219"/>
        <c:overlap val="-27"/>
        <c:axId val="242745919"/>
        <c:axId val="242739263"/>
      </c:barChart>
      <c:catAx>
        <c:axId val="2427459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242739263"/>
        <c:crosses val="autoZero"/>
        <c:auto val="1"/>
        <c:lblAlgn val="ctr"/>
        <c:lblOffset val="100"/>
        <c:noMultiLvlLbl val="0"/>
      </c:catAx>
      <c:valAx>
        <c:axId val="242739263"/>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2745919"/>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53487199969569E-2"/>
          <c:y val="2.9214248980088571E-2"/>
          <c:w val="0.91136625584845377"/>
          <c:h val="0.46038698214830182"/>
        </c:manualLayout>
      </c:layout>
      <c:barChart>
        <c:barDir val="col"/>
        <c:grouping val="clustered"/>
        <c:varyColors val="0"/>
        <c:ser>
          <c:idx val="0"/>
          <c:order val="0"/>
          <c:tx>
            <c:strRef>
              <c:f>Sheet1!$B$1</c:f>
              <c:strCache>
                <c:ptCount val="1"/>
                <c:pt idx="0">
                  <c:v>2018-სექტემბერი-დეკემბერი</c:v>
                </c:pt>
              </c:strCache>
            </c:strRef>
          </c:tx>
          <c:spPr>
            <a:solidFill>
              <a:schemeClr val="accent1"/>
            </a:solidFill>
            <a:ln>
              <a:noFill/>
            </a:ln>
            <a:effectLst/>
          </c:spPr>
          <c:invertIfNegative val="0"/>
          <c:cat>
            <c:strRef>
              <c:f>Sheet1!$A$2:$A$10</c:f>
              <c:strCache>
                <c:ptCount val="9"/>
                <c:pt idx="0">
                  <c:v>ატორვასტატინი 10მგ</c:v>
                </c:pt>
                <c:pt idx="1">
                  <c:v>ატორვასტატინი 40მგ</c:v>
                </c:pt>
                <c:pt idx="2">
                  <c:v>პერინდოპრილ /ამლოდიპინი 4მგ/5მგ ან 5მგ/5მგ</c:v>
                </c:pt>
                <c:pt idx="3">
                  <c:v>პერინდოპრილ /ამლოდიპინი 8მგ/10მგ ან 10მგ/10მგ</c:v>
                </c:pt>
                <c:pt idx="4">
                  <c:v>ლოსარტან/ჰიდროქლორთიაზიდი 50მგ/12.5მგ</c:v>
                </c:pt>
                <c:pt idx="5">
                  <c:v>ბისოპროლოლი 5მგ</c:v>
                </c:pt>
                <c:pt idx="6">
                  <c:v>ნებივოლოლი 5მგ</c:v>
                </c:pt>
                <c:pt idx="7">
                  <c:v>აცეტილსალიცილის მჟავა+მაგნიუმის ჰიდროქსიდი 75მგ</c:v>
                </c:pt>
                <c:pt idx="8">
                  <c:v>აცეტილსალიცილის მჟავა+მაგნიუმის ჰიდროქსიდი 150მგ</c:v>
                </c:pt>
              </c:strCache>
            </c:strRef>
          </c:cat>
          <c:val>
            <c:numRef>
              <c:f>Sheet1!$B$2:$B$10</c:f>
              <c:numCache>
                <c:formatCode>_(* #,##0_);_(* \(#,##0\);_(* "-"??_);_(@_)</c:formatCode>
                <c:ptCount val="9"/>
                <c:pt idx="0">
                  <c:v>99656.5</c:v>
                </c:pt>
                <c:pt idx="1">
                  <c:v>5203.5</c:v>
                </c:pt>
                <c:pt idx="2">
                  <c:v>0</c:v>
                </c:pt>
                <c:pt idx="3">
                  <c:v>92</c:v>
                </c:pt>
                <c:pt idx="4">
                  <c:v>14476</c:v>
                </c:pt>
                <c:pt idx="5">
                  <c:v>152</c:v>
                </c:pt>
                <c:pt idx="6">
                  <c:v>5620</c:v>
                </c:pt>
                <c:pt idx="7">
                  <c:v>16901</c:v>
                </c:pt>
                <c:pt idx="8">
                  <c:v>2114</c:v>
                </c:pt>
              </c:numCache>
            </c:numRef>
          </c:val>
          <c:extLst>
            <c:ext xmlns:c16="http://schemas.microsoft.com/office/drawing/2014/chart" uri="{C3380CC4-5D6E-409C-BE32-E72D297353CC}">
              <c16:uniqueId val="{00000000-FC0A-4E00-B2BC-47B9571D886F}"/>
            </c:ext>
          </c:extLst>
        </c:ser>
        <c:ser>
          <c:idx val="1"/>
          <c:order val="1"/>
          <c:tx>
            <c:strRef>
              <c:f>Sheet1!$C$1</c:f>
              <c:strCache>
                <c:ptCount val="1"/>
                <c:pt idx="0">
                  <c:v>2019</c:v>
                </c:pt>
              </c:strCache>
            </c:strRef>
          </c:tx>
          <c:spPr>
            <a:solidFill>
              <a:schemeClr val="accent2"/>
            </a:solidFill>
            <a:ln>
              <a:noFill/>
            </a:ln>
            <a:effectLst/>
          </c:spPr>
          <c:invertIfNegative val="0"/>
          <c:cat>
            <c:strRef>
              <c:f>Sheet1!$A$2:$A$10</c:f>
              <c:strCache>
                <c:ptCount val="9"/>
                <c:pt idx="0">
                  <c:v>ატორვასტატინი 10მგ</c:v>
                </c:pt>
                <c:pt idx="1">
                  <c:v>ატორვასტატინი 40მგ</c:v>
                </c:pt>
                <c:pt idx="2">
                  <c:v>პერინდოპრილ /ამლოდიპინი 4მგ/5მგ ან 5მგ/5მგ</c:v>
                </c:pt>
                <c:pt idx="3">
                  <c:v>პერინდოპრილ /ამლოდიპინი 8მგ/10მგ ან 10მგ/10მგ</c:v>
                </c:pt>
                <c:pt idx="4">
                  <c:v>ლოსარტან/ჰიდროქლორთიაზიდი 50მგ/12.5მგ</c:v>
                </c:pt>
                <c:pt idx="5">
                  <c:v>ბისოპროლოლი 5მგ</c:v>
                </c:pt>
                <c:pt idx="6">
                  <c:v>ნებივოლოლი 5მგ</c:v>
                </c:pt>
                <c:pt idx="7">
                  <c:v>აცეტილსალიცილის მჟავა+მაგნიუმის ჰიდროქსიდი 75მგ</c:v>
                </c:pt>
                <c:pt idx="8">
                  <c:v>აცეტილსალიცილის მჟავა+მაგნიუმის ჰიდროქსიდი 150მგ</c:v>
                </c:pt>
              </c:strCache>
            </c:strRef>
          </c:cat>
          <c:val>
            <c:numRef>
              <c:f>Sheet1!$C$2:$C$10</c:f>
              <c:numCache>
                <c:formatCode>_(* #,##0_);_(* \(#,##0\);_(* "-"??_);_(@_)</c:formatCode>
                <c:ptCount val="9"/>
                <c:pt idx="0">
                  <c:v>67065.75</c:v>
                </c:pt>
                <c:pt idx="1">
                  <c:v>13615.75</c:v>
                </c:pt>
                <c:pt idx="2">
                  <c:v>22701.5</c:v>
                </c:pt>
                <c:pt idx="3">
                  <c:v>41466.75</c:v>
                </c:pt>
                <c:pt idx="4">
                  <c:v>83265.75</c:v>
                </c:pt>
                <c:pt idx="5">
                  <c:v>34770.75</c:v>
                </c:pt>
                <c:pt idx="6">
                  <c:v>35194.75</c:v>
                </c:pt>
                <c:pt idx="7">
                  <c:v>132485.75</c:v>
                </c:pt>
                <c:pt idx="8">
                  <c:v>21529.5</c:v>
                </c:pt>
              </c:numCache>
            </c:numRef>
          </c:val>
          <c:extLst>
            <c:ext xmlns:c16="http://schemas.microsoft.com/office/drawing/2014/chart" uri="{C3380CC4-5D6E-409C-BE32-E72D297353CC}">
              <c16:uniqueId val="{00000001-FC0A-4E00-B2BC-47B9571D886F}"/>
            </c:ext>
          </c:extLst>
        </c:ser>
        <c:dLbls>
          <c:showLegendKey val="0"/>
          <c:showVal val="0"/>
          <c:showCatName val="0"/>
          <c:showSerName val="0"/>
          <c:showPercent val="0"/>
          <c:showBubbleSize val="0"/>
        </c:dLbls>
        <c:gapWidth val="219"/>
        <c:overlap val="-27"/>
        <c:axId val="70060335"/>
        <c:axId val="70071983"/>
      </c:barChart>
      <c:catAx>
        <c:axId val="7006033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0071983"/>
        <c:crosses val="autoZero"/>
        <c:auto val="1"/>
        <c:lblAlgn val="ctr"/>
        <c:lblOffset val="100"/>
        <c:noMultiLvlLbl val="0"/>
      </c:catAx>
      <c:valAx>
        <c:axId val="70071983"/>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060335"/>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cat>
            <c:strRef>
              <c:f>Sheet1!$A$2:$A$4</c:f>
              <c:strCache>
                <c:ptCount val="3"/>
                <c:pt idx="0">
                  <c:v>მეტფორმინი 1000მგ</c:v>
                </c:pt>
                <c:pt idx="1">
                  <c:v>გლიკლაზიდი 60მგ</c:v>
                </c:pt>
                <c:pt idx="2">
                  <c:v>გლიმეპირიდი 2მგ</c:v>
                </c:pt>
              </c:strCache>
            </c:strRef>
          </c:cat>
          <c:val>
            <c:numRef>
              <c:f>Sheet1!$B$2:$B$4</c:f>
              <c:numCache>
                <c:formatCode>_(* #,##0_);_(* \(#,##0\);_(* "-"??_);_(@_)</c:formatCode>
                <c:ptCount val="3"/>
                <c:pt idx="0">
                  <c:v>111386.8</c:v>
                </c:pt>
                <c:pt idx="1">
                  <c:v>29537.8</c:v>
                </c:pt>
                <c:pt idx="2">
                  <c:v>32737.8</c:v>
                </c:pt>
              </c:numCache>
            </c:numRef>
          </c:val>
          <c:extLst>
            <c:ext xmlns:c16="http://schemas.microsoft.com/office/drawing/2014/chart" uri="{C3380CC4-5D6E-409C-BE32-E72D297353CC}">
              <c16:uniqueId val="{00000000-488F-41C4-9A44-1926650A2DF1}"/>
            </c:ext>
          </c:extLst>
        </c:ser>
        <c:ser>
          <c:idx val="1"/>
          <c:order val="1"/>
          <c:tx>
            <c:strRef>
              <c:f>Sheet1!$C$1</c:f>
              <c:strCache>
                <c:ptCount val="1"/>
                <c:pt idx="0">
                  <c:v>2018-იანვარი-აგვისტო</c:v>
                </c:pt>
              </c:strCache>
            </c:strRef>
          </c:tx>
          <c:spPr>
            <a:solidFill>
              <a:schemeClr val="accent2"/>
            </a:solidFill>
            <a:ln>
              <a:noFill/>
            </a:ln>
            <a:effectLst/>
          </c:spPr>
          <c:invertIfNegative val="0"/>
          <c:cat>
            <c:strRef>
              <c:f>Sheet1!$A$2:$A$4</c:f>
              <c:strCache>
                <c:ptCount val="3"/>
                <c:pt idx="0">
                  <c:v>მეტფორმინი 1000მგ</c:v>
                </c:pt>
                <c:pt idx="1">
                  <c:v>გლიკლაზიდი 60მგ</c:v>
                </c:pt>
                <c:pt idx="2">
                  <c:v>გლიმეპირიდი 2მგ</c:v>
                </c:pt>
              </c:strCache>
            </c:strRef>
          </c:cat>
          <c:val>
            <c:numRef>
              <c:f>Sheet1!$C$2:$C$4</c:f>
              <c:numCache>
                <c:formatCode>_(* #,##0_);_(* \(#,##0\);_(* "-"??_);_(@_)</c:formatCode>
                <c:ptCount val="3"/>
                <c:pt idx="0">
                  <c:v>170083.625</c:v>
                </c:pt>
                <c:pt idx="1">
                  <c:v>59391.375</c:v>
                </c:pt>
                <c:pt idx="2">
                  <c:v>54173.125</c:v>
                </c:pt>
              </c:numCache>
            </c:numRef>
          </c:val>
          <c:extLst>
            <c:ext xmlns:c16="http://schemas.microsoft.com/office/drawing/2014/chart" uri="{C3380CC4-5D6E-409C-BE32-E72D297353CC}">
              <c16:uniqueId val="{00000001-488F-41C4-9A44-1926650A2DF1}"/>
            </c:ext>
          </c:extLst>
        </c:ser>
        <c:ser>
          <c:idx val="2"/>
          <c:order val="2"/>
          <c:tx>
            <c:strRef>
              <c:f>Sheet1!$D$1</c:f>
              <c:strCache>
                <c:ptCount val="1"/>
                <c:pt idx="0">
                  <c:v>2018-სექტემბერი-დეკემბერი</c:v>
                </c:pt>
              </c:strCache>
            </c:strRef>
          </c:tx>
          <c:spPr>
            <a:solidFill>
              <a:schemeClr val="accent3"/>
            </a:solidFill>
            <a:ln>
              <a:noFill/>
            </a:ln>
            <a:effectLst/>
          </c:spPr>
          <c:invertIfNegative val="0"/>
          <c:cat>
            <c:strRef>
              <c:f>Sheet1!$A$2:$A$4</c:f>
              <c:strCache>
                <c:ptCount val="3"/>
                <c:pt idx="0">
                  <c:v>მეტფორმინი 1000მგ</c:v>
                </c:pt>
                <c:pt idx="1">
                  <c:v>გლიკლაზიდი 60მგ</c:v>
                </c:pt>
                <c:pt idx="2">
                  <c:v>გლიმეპირიდი 2მგ</c:v>
                </c:pt>
              </c:strCache>
            </c:strRef>
          </c:cat>
          <c:val>
            <c:numRef>
              <c:f>Sheet1!$D$2:$D$4</c:f>
              <c:numCache>
                <c:formatCode>_(* #,##0_);_(* \(#,##0\);_(* "-"??_);_(@_)</c:formatCode>
                <c:ptCount val="3"/>
                <c:pt idx="0">
                  <c:v>340627</c:v>
                </c:pt>
                <c:pt idx="1">
                  <c:v>107459.75</c:v>
                </c:pt>
                <c:pt idx="2">
                  <c:v>105344.25</c:v>
                </c:pt>
              </c:numCache>
            </c:numRef>
          </c:val>
          <c:extLst>
            <c:ext xmlns:c16="http://schemas.microsoft.com/office/drawing/2014/chart" uri="{C3380CC4-5D6E-409C-BE32-E72D297353CC}">
              <c16:uniqueId val="{00000002-488F-41C4-9A44-1926650A2DF1}"/>
            </c:ext>
          </c:extLst>
        </c:ser>
        <c:ser>
          <c:idx val="3"/>
          <c:order val="3"/>
          <c:tx>
            <c:strRef>
              <c:f>Sheet1!$E$1</c:f>
              <c:strCache>
                <c:ptCount val="1"/>
                <c:pt idx="0">
                  <c:v>2019</c:v>
                </c:pt>
              </c:strCache>
            </c:strRef>
          </c:tx>
          <c:spPr>
            <a:solidFill>
              <a:schemeClr val="accent4"/>
            </a:solidFill>
            <a:ln>
              <a:noFill/>
            </a:ln>
            <a:effectLst/>
          </c:spPr>
          <c:invertIfNegative val="0"/>
          <c:cat>
            <c:strRef>
              <c:f>Sheet1!$A$2:$A$4</c:f>
              <c:strCache>
                <c:ptCount val="3"/>
                <c:pt idx="0">
                  <c:v>მეტფორმინი 1000მგ</c:v>
                </c:pt>
                <c:pt idx="1">
                  <c:v>გლიკლაზიდი 60მგ</c:v>
                </c:pt>
                <c:pt idx="2">
                  <c:v>გლიმეპირიდი 2მგ</c:v>
                </c:pt>
              </c:strCache>
            </c:strRef>
          </c:cat>
          <c:val>
            <c:numRef>
              <c:f>Sheet1!$E$2:$E$4</c:f>
              <c:numCache>
                <c:formatCode>_(* #,##0_);_(* \(#,##0\);_(* "-"??_);_(@_)</c:formatCode>
                <c:ptCount val="3"/>
                <c:pt idx="0">
                  <c:v>413211</c:v>
                </c:pt>
                <c:pt idx="1">
                  <c:v>148344.75</c:v>
                </c:pt>
                <c:pt idx="2">
                  <c:v>131738.25</c:v>
                </c:pt>
              </c:numCache>
            </c:numRef>
          </c:val>
          <c:extLst>
            <c:ext xmlns:c16="http://schemas.microsoft.com/office/drawing/2014/chart" uri="{C3380CC4-5D6E-409C-BE32-E72D297353CC}">
              <c16:uniqueId val="{00000003-488F-41C4-9A44-1926650A2DF1}"/>
            </c:ext>
          </c:extLst>
        </c:ser>
        <c:dLbls>
          <c:showLegendKey val="0"/>
          <c:showVal val="0"/>
          <c:showCatName val="0"/>
          <c:showSerName val="0"/>
          <c:showPercent val="0"/>
          <c:showBubbleSize val="0"/>
        </c:dLbls>
        <c:gapWidth val="219"/>
        <c:overlap val="-27"/>
        <c:axId val="83127231"/>
        <c:axId val="83133055"/>
      </c:barChart>
      <c:catAx>
        <c:axId val="8312723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133055"/>
        <c:crosses val="autoZero"/>
        <c:auto val="1"/>
        <c:lblAlgn val="ctr"/>
        <c:lblOffset val="100"/>
        <c:noMultiLvlLbl val="0"/>
      </c:catAx>
      <c:valAx>
        <c:axId val="83133055"/>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127231"/>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cat>
            <c:strRef>
              <c:f>Sheet1!$A$2:$A$3</c:f>
              <c:strCache>
                <c:ptCount val="2"/>
                <c:pt idx="0">
                  <c:v>თიამაზოლი 5მგ</c:v>
                </c:pt>
                <c:pt idx="1">
                  <c:v>ლევოთიროქსინი  50მკგ</c:v>
                </c:pt>
              </c:strCache>
            </c:strRef>
          </c:cat>
          <c:val>
            <c:numRef>
              <c:f>Sheet1!$B$2:$B$3</c:f>
              <c:numCache>
                <c:formatCode>_(* #,##0_);_(* \(#,##0\);_(* "-"??_);_(@_)</c:formatCode>
                <c:ptCount val="2"/>
                <c:pt idx="0">
                  <c:v>3042.2</c:v>
                </c:pt>
                <c:pt idx="1">
                  <c:v>28454.799999999999</c:v>
                </c:pt>
              </c:numCache>
            </c:numRef>
          </c:val>
          <c:extLst>
            <c:ext xmlns:c16="http://schemas.microsoft.com/office/drawing/2014/chart" uri="{C3380CC4-5D6E-409C-BE32-E72D297353CC}">
              <c16:uniqueId val="{00000000-DC62-44FB-A4B2-A830A37C7CBE}"/>
            </c:ext>
          </c:extLst>
        </c:ser>
        <c:ser>
          <c:idx val="1"/>
          <c:order val="1"/>
          <c:tx>
            <c:strRef>
              <c:f>Sheet1!$C$1</c:f>
              <c:strCache>
                <c:ptCount val="1"/>
                <c:pt idx="0">
                  <c:v>2018-იანვარი-აგვისტო</c:v>
                </c:pt>
              </c:strCache>
            </c:strRef>
          </c:tx>
          <c:spPr>
            <a:solidFill>
              <a:schemeClr val="accent2"/>
            </a:solidFill>
            <a:ln>
              <a:noFill/>
            </a:ln>
            <a:effectLst/>
          </c:spPr>
          <c:invertIfNegative val="0"/>
          <c:cat>
            <c:strRef>
              <c:f>Sheet1!$A$2:$A$3</c:f>
              <c:strCache>
                <c:ptCount val="2"/>
                <c:pt idx="0">
                  <c:v>თიამაზოლი 5მგ</c:v>
                </c:pt>
                <c:pt idx="1">
                  <c:v>ლევოთიროქსინი  50მკგ</c:v>
                </c:pt>
              </c:strCache>
            </c:strRef>
          </c:cat>
          <c:val>
            <c:numRef>
              <c:f>Sheet1!$C$2:$C$3</c:f>
              <c:numCache>
                <c:formatCode>_(* #,##0_);_(* \(#,##0\);_(* "-"??_);_(@_)</c:formatCode>
                <c:ptCount val="2"/>
                <c:pt idx="0">
                  <c:v>3862.625</c:v>
                </c:pt>
                <c:pt idx="1">
                  <c:v>36332.375</c:v>
                </c:pt>
              </c:numCache>
            </c:numRef>
          </c:val>
          <c:extLst>
            <c:ext xmlns:c16="http://schemas.microsoft.com/office/drawing/2014/chart" uri="{C3380CC4-5D6E-409C-BE32-E72D297353CC}">
              <c16:uniqueId val="{00000001-DC62-44FB-A4B2-A830A37C7CBE}"/>
            </c:ext>
          </c:extLst>
        </c:ser>
        <c:ser>
          <c:idx val="2"/>
          <c:order val="2"/>
          <c:tx>
            <c:strRef>
              <c:f>Sheet1!$D$1</c:f>
              <c:strCache>
                <c:ptCount val="1"/>
                <c:pt idx="0">
                  <c:v>2018-სექტემბერი-დეკემბერი</c:v>
                </c:pt>
              </c:strCache>
            </c:strRef>
          </c:tx>
          <c:spPr>
            <a:solidFill>
              <a:schemeClr val="accent3"/>
            </a:solidFill>
            <a:ln>
              <a:noFill/>
            </a:ln>
            <a:effectLst/>
          </c:spPr>
          <c:invertIfNegative val="0"/>
          <c:cat>
            <c:strRef>
              <c:f>Sheet1!$A$2:$A$3</c:f>
              <c:strCache>
                <c:ptCount val="2"/>
                <c:pt idx="0">
                  <c:v>თიამაზოლი 5მგ</c:v>
                </c:pt>
                <c:pt idx="1">
                  <c:v>ლევოთიროქსინი  50მკგ</c:v>
                </c:pt>
              </c:strCache>
            </c:strRef>
          </c:cat>
          <c:val>
            <c:numRef>
              <c:f>Sheet1!$D$2:$D$3</c:f>
              <c:numCache>
                <c:formatCode>_(* #,##0_);_(* \(#,##0\);_(* "-"??_);_(@_)</c:formatCode>
                <c:ptCount val="2"/>
                <c:pt idx="0">
                  <c:v>8559.25</c:v>
                </c:pt>
                <c:pt idx="1">
                  <c:v>89779</c:v>
                </c:pt>
              </c:numCache>
            </c:numRef>
          </c:val>
          <c:extLst>
            <c:ext xmlns:c16="http://schemas.microsoft.com/office/drawing/2014/chart" uri="{C3380CC4-5D6E-409C-BE32-E72D297353CC}">
              <c16:uniqueId val="{00000002-DC62-44FB-A4B2-A830A37C7CBE}"/>
            </c:ext>
          </c:extLst>
        </c:ser>
        <c:ser>
          <c:idx val="3"/>
          <c:order val="3"/>
          <c:tx>
            <c:strRef>
              <c:f>Sheet1!$E$1</c:f>
              <c:strCache>
                <c:ptCount val="1"/>
                <c:pt idx="0">
                  <c:v>2019</c:v>
                </c:pt>
              </c:strCache>
            </c:strRef>
          </c:tx>
          <c:spPr>
            <a:solidFill>
              <a:schemeClr val="accent4"/>
            </a:solidFill>
            <a:ln>
              <a:noFill/>
            </a:ln>
            <a:effectLst/>
          </c:spPr>
          <c:invertIfNegative val="0"/>
          <c:cat>
            <c:strRef>
              <c:f>Sheet1!$A$2:$A$3</c:f>
              <c:strCache>
                <c:ptCount val="2"/>
                <c:pt idx="0">
                  <c:v>თიამაზოლი 5მგ</c:v>
                </c:pt>
                <c:pt idx="1">
                  <c:v>ლევოთიროქსინი  50მკგ</c:v>
                </c:pt>
              </c:strCache>
            </c:strRef>
          </c:cat>
          <c:val>
            <c:numRef>
              <c:f>Sheet1!$E$2:$E$3</c:f>
              <c:numCache>
                <c:formatCode>_(* #,##0_);_(* \(#,##0\);_(* "-"??_);_(@_)</c:formatCode>
                <c:ptCount val="2"/>
                <c:pt idx="0">
                  <c:v>7996.333333333333</c:v>
                </c:pt>
                <c:pt idx="1">
                  <c:v>101791.75</c:v>
                </c:pt>
              </c:numCache>
            </c:numRef>
          </c:val>
          <c:extLst>
            <c:ext xmlns:c16="http://schemas.microsoft.com/office/drawing/2014/chart" uri="{C3380CC4-5D6E-409C-BE32-E72D297353CC}">
              <c16:uniqueId val="{00000003-DC62-44FB-A4B2-A830A37C7CBE}"/>
            </c:ext>
          </c:extLst>
        </c:ser>
        <c:dLbls>
          <c:showLegendKey val="0"/>
          <c:showVal val="0"/>
          <c:showCatName val="0"/>
          <c:showSerName val="0"/>
          <c:showPercent val="0"/>
          <c:showBubbleSize val="0"/>
        </c:dLbls>
        <c:gapWidth val="219"/>
        <c:overlap val="-27"/>
        <c:axId val="70062415"/>
        <c:axId val="70070735"/>
      </c:barChart>
      <c:catAx>
        <c:axId val="700624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070735"/>
        <c:crosses val="autoZero"/>
        <c:auto val="1"/>
        <c:lblAlgn val="ctr"/>
        <c:lblOffset val="100"/>
        <c:noMultiLvlLbl val="0"/>
      </c:catAx>
      <c:valAx>
        <c:axId val="70070735"/>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0062415"/>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2017</c:v>
                </c:pt>
              </c:strCache>
            </c:strRef>
          </c:tx>
          <c:spPr>
            <a:solidFill>
              <a:schemeClr val="accent1"/>
            </a:solidFill>
            <a:ln>
              <a:noFill/>
            </a:ln>
            <a:effectLst/>
          </c:spPr>
          <c:invertIfNegative val="0"/>
          <c:cat>
            <c:strRef>
              <c:f>Sheet1!$A$2:$A$8</c:f>
              <c:strCache>
                <c:ptCount val="7"/>
                <c:pt idx="0">
                  <c:v>ბუდესონიდი 0.5მგ/2მლ</c:v>
                </c:pt>
                <c:pt idx="1">
                  <c:v>ალბუტეროლი  2.5მგ/0.5მლ 0.5მლ</c:v>
                </c:pt>
                <c:pt idx="2">
                  <c:v>სალმეტეროლი/ფლუტიკაზონი   50მკგ/500მკგ საინჰალაციო ფხვნილი                   </c:v>
                </c:pt>
                <c:pt idx="3">
                  <c:v>სალმეტეროლი/ფლუტიკაზონი   50მკგ/250მკგ საინჰალაციო ფხვნილი                   </c:v>
                </c:pt>
                <c:pt idx="4">
                  <c:v>სალბუტამოლი 100მკგ დოზა საინჰალაციო აეროზოლი</c:v>
                </c:pt>
                <c:pt idx="5">
                  <c:v>აკლიდინიუმის ბრომიდი საინჰალაციო ფხვნილი (კაფსულა) ინჰალატორთან ერთად/322მკგ/დოზა </c:v>
                </c:pt>
                <c:pt idx="6">
                  <c:v>მეთილპრედნიზოლონი 16მგ</c:v>
                </c:pt>
              </c:strCache>
            </c:strRef>
          </c:cat>
          <c:val>
            <c:numRef>
              <c:f>Sheet1!$B$2:$B$8</c:f>
              <c:numCache>
                <c:formatCode>_(* #,##0_);_(* \(#,##0\);_(* "-"??_);_(@_)</c:formatCode>
                <c:ptCount val="7"/>
                <c:pt idx="0">
                  <c:v>754.2</c:v>
                </c:pt>
                <c:pt idx="1">
                  <c:v>105.2</c:v>
                </c:pt>
                <c:pt idx="2">
                  <c:v>952.6</c:v>
                </c:pt>
                <c:pt idx="4">
                  <c:v>401.4</c:v>
                </c:pt>
                <c:pt idx="5">
                  <c:v>53.2</c:v>
                </c:pt>
                <c:pt idx="6">
                  <c:v>458.2</c:v>
                </c:pt>
              </c:numCache>
            </c:numRef>
          </c:val>
          <c:extLst>
            <c:ext xmlns:c16="http://schemas.microsoft.com/office/drawing/2014/chart" uri="{C3380CC4-5D6E-409C-BE32-E72D297353CC}">
              <c16:uniqueId val="{00000000-7404-4A48-B9BC-FB59254DB031}"/>
            </c:ext>
          </c:extLst>
        </c:ser>
        <c:ser>
          <c:idx val="1"/>
          <c:order val="1"/>
          <c:tx>
            <c:strRef>
              <c:f>Sheet1!$C$1</c:f>
              <c:strCache>
                <c:ptCount val="1"/>
                <c:pt idx="0">
                  <c:v>2018-იანვარი-აგვისტო</c:v>
                </c:pt>
              </c:strCache>
            </c:strRef>
          </c:tx>
          <c:spPr>
            <a:solidFill>
              <a:schemeClr val="accent2"/>
            </a:solidFill>
            <a:ln>
              <a:noFill/>
            </a:ln>
            <a:effectLst/>
          </c:spPr>
          <c:invertIfNegative val="0"/>
          <c:cat>
            <c:strRef>
              <c:f>Sheet1!$A$2:$A$8</c:f>
              <c:strCache>
                <c:ptCount val="7"/>
                <c:pt idx="0">
                  <c:v>ბუდესონიდი 0.5მგ/2მლ</c:v>
                </c:pt>
                <c:pt idx="1">
                  <c:v>ალბუტეროლი  2.5მგ/0.5მლ 0.5მლ</c:v>
                </c:pt>
                <c:pt idx="2">
                  <c:v>სალმეტეროლი/ფლუტიკაზონი   50მკგ/500მკგ საინჰალაციო ფხვნილი                   </c:v>
                </c:pt>
                <c:pt idx="3">
                  <c:v>სალმეტეროლი/ფლუტიკაზონი   50მკგ/250მკგ საინჰალაციო ფხვნილი                   </c:v>
                </c:pt>
                <c:pt idx="4">
                  <c:v>სალბუტამოლი 100მკგ დოზა საინჰალაციო აეროზოლი</c:v>
                </c:pt>
                <c:pt idx="5">
                  <c:v>აკლიდინიუმის ბრომიდი საინჰალაციო ფხვნილი (კაფსულა) ინჰალატორთან ერთად/322მკგ/დოზა </c:v>
                </c:pt>
                <c:pt idx="6">
                  <c:v>მეთილპრედნიზოლონი 16მგ</c:v>
                </c:pt>
              </c:strCache>
            </c:strRef>
          </c:cat>
          <c:val>
            <c:numRef>
              <c:f>Sheet1!$C$2:$C$8</c:f>
              <c:numCache>
                <c:formatCode>_(* #,##0_);_(* \(#,##0\);_(* "-"??_);_(@_)</c:formatCode>
                <c:ptCount val="7"/>
                <c:pt idx="0">
                  <c:v>1018.25</c:v>
                </c:pt>
                <c:pt idx="1">
                  <c:v>119.375</c:v>
                </c:pt>
                <c:pt idx="2">
                  <c:v>1313.125</c:v>
                </c:pt>
                <c:pt idx="4">
                  <c:v>514.5</c:v>
                </c:pt>
                <c:pt idx="5">
                  <c:v>113.75</c:v>
                </c:pt>
                <c:pt idx="6">
                  <c:v>496.5</c:v>
                </c:pt>
              </c:numCache>
            </c:numRef>
          </c:val>
          <c:extLst>
            <c:ext xmlns:c16="http://schemas.microsoft.com/office/drawing/2014/chart" uri="{C3380CC4-5D6E-409C-BE32-E72D297353CC}">
              <c16:uniqueId val="{00000001-7404-4A48-B9BC-FB59254DB031}"/>
            </c:ext>
          </c:extLst>
        </c:ser>
        <c:ser>
          <c:idx val="2"/>
          <c:order val="2"/>
          <c:tx>
            <c:strRef>
              <c:f>Sheet1!$D$1</c:f>
              <c:strCache>
                <c:ptCount val="1"/>
                <c:pt idx="0">
                  <c:v>2018-სექტემბერი-დეკემბერი</c:v>
                </c:pt>
              </c:strCache>
            </c:strRef>
          </c:tx>
          <c:spPr>
            <a:solidFill>
              <a:schemeClr val="accent3"/>
            </a:solidFill>
            <a:ln>
              <a:noFill/>
            </a:ln>
            <a:effectLst/>
          </c:spPr>
          <c:invertIfNegative val="0"/>
          <c:cat>
            <c:strRef>
              <c:f>Sheet1!$A$2:$A$8</c:f>
              <c:strCache>
                <c:ptCount val="7"/>
                <c:pt idx="0">
                  <c:v>ბუდესონიდი 0.5მგ/2მლ</c:v>
                </c:pt>
                <c:pt idx="1">
                  <c:v>ალბუტეროლი  2.5მგ/0.5მლ 0.5მლ</c:v>
                </c:pt>
                <c:pt idx="2">
                  <c:v>სალმეტეროლი/ფლუტიკაზონი   50მკგ/500მკგ საინჰალაციო ფხვნილი                   </c:v>
                </c:pt>
                <c:pt idx="3">
                  <c:v>სალმეტეროლი/ფლუტიკაზონი   50მკგ/250მკგ საინჰალაციო ფხვნილი                   </c:v>
                </c:pt>
                <c:pt idx="4">
                  <c:v>სალბუტამოლი 100მკგ დოზა საინჰალაციო აეროზოლი</c:v>
                </c:pt>
                <c:pt idx="5">
                  <c:v>აკლიდინიუმის ბრომიდი საინჰალაციო ფხვნილი (კაფსულა) ინჰალატორთან ერთად/322მკგ/დოზა </c:v>
                </c:pt>
                <c:pt idx="6">
                  <c:v>მეთილპრედნიზოლონი 16მგ</c:v>
                </c:pt>
              </c:strCache>
            </c:strRef>
          </c:cat>
          <c:val>
            <c:numRef>
              <c:f>Sheet1!$D$2:$D$8</c:f>
              <c:numCache>
                <c:formatCode>_(* #,##0_);_(* \(#,##0\);_(* "-"??_);_(@_)</c:formatCode>
                <c:ptCount val="7"/>
                <c:pt idx="0">
                  <c:v>1003.75</c:v>
                </c:pt>
                <c:pt idx="1">
                  <c:v>107.5</c:v>
                </c:pt>
                <c:pt idx="2">
                  <c:v>1168.5</c:v>
                </c:pt>
                <c:pt idx="4">
                  <c:v>882.75</c:v>
                </c:pt>
                <c:pt idx="5">
                  <c:v>252.5</c:v>
                </c:pt>
                <c:pt idx="6">
                  <c:v>733</c:v>
                </c:pt>
              </c:numCache>
            </c:numRef>
          </c:val>
          <c:extLst>
            <c:ext xmlns:c16="http://schemas.microsoft.com/office/drawing/2014/chart" uri="{C3380CC4-5D6E-409C-BE32-E72D297353CC}">
              <c16:uniqueId val="{00000002-7404-4A48-B9BC-FB59254DB031}"/>
            </c:ext>
          </c:extLst>
        </c:ser>
        <c:ser>
          <c:idx val="3"/>
          <c:order val="3"/>
          <c:tx>
            <c:strRef>
              <c:f>Sheet1!$E$1</c:f>
              <c:strCache>
                <c:ptCount val="1"/>
                <c:pt idx="0">
                  <c:v>2019</c:v>
                </c:pt>
              </c:strCache>
            </c:strRef>
          </c:tx>
          <c:spPr>
            <a:solidFill>
              <a:schemeClr val="accent4"/>
            </a:solidFill>
            <a:ln>
              <a:noFill/>
            </a:ln>
            <a:effectLst/>
          </c:spPr>
          <c:invertIfNegative val="0"/>
          <c:cat>
            <c:strRef>
              <c:f>Sheet1!$A$2:$A$8</c:f>
              <c:strCache>
                <c:ptCount val="7"/>
                <c:pt idx="0">
                  <c:v>ბუდესონიდი 0.5მგ/2მლ</c:v>
                </c:pt>
                <c:pt idx="1">
                  <c:v>ალბუტეროლი  2.5მგ/0.5მლ 0.5მლ</c:v>
                </c:pt>
                <c:pt idx="2">
                  <c:v>სალმეტეროლი/ფლუტიკაზონი   50მკგ/500მკგ საინჰალაციო ფხვნილი                   </c:v>
                </c:pt>
                <c:pt idx="3">
                  <c:v>სალმეტეროლი/ფლუტიკაზონი   50მკგ/250მკგ საინჰალაციო ფხვნილი                   </c:v>
                </c:pt>
                <c:pt idx="4">
                  <c:v>სალბუტამოლი 100მკგ დოზა საინჰალაციო აეროზოლი</c:v>
                </c:pt>
                <c:pt idx="5">
                  <c:v>აკლიდინიუმის ბრომიდი საინჰალაციო ფხვნილი (კაფსულა) ინჰალატორთან ერთად/322მკგ/დოზა </c:v>
                </c:pt>
                <c:pt idx="6">
                  <c:v>მეთილპრედნიზოლონი 16მგ</c:v>
                </c:pt>
              </c:strCache>
            </c:strRef>
          </c:cat>
          <c:val>
            <c:numRef>
              <c:f>Sheet1!$E$2:$E$8</c:f>
              <c:numCache>
                <c:formatCode>_(* #,##0_);_(* \(#,##0\);_(* "-"??_);_(@_)</c:formatCode>
                <c:ptCount val="7"/>
                <c:pt idx="0">
                  <c:v>1529</c:v>
                </c:pt>
                <c:pt idx="1">
                  <c:v>1125</c:v>
                </c:pt>
                <c:pt idx="2">
                  <c:v>1485.5</c:v>
                </c:pt>
                <c:pt idx="3">
                  <c:v>642.5</c:v>
                </c:pt>
                <c:pt idx="4">
                  <c:v>838.25</c:v>
                </c:pt>
                <c:pt idx="5">
                  <c:v>310.5</c:v>
                </c:pt>
                <c:pt idx="6">
                  <c:v>713</c:v>
                </c:pt>
              </c:numCache>
            </c:numRef>
          </c:val>
          <c:extLst>
            <c:ext xmlns:c16="http://schemas.microsoft.com/office/drawing/2014/chart" uri="{C3380CC4-5D6E-409C-BE32-E72D297353CC}">
              <c16:uniqueId val="{00000003-7404-4A48-B9BC-FB59254DB031}"/>
            </c:ext>
          </c:extLst>
        </c:ser>
        <c:dLbls>
          <c:showLegendKey val="0"/>
          <c:showVal val="0"/>
          <c:showCatName val="0"/>
          <c:showSerName val="0"/>
          <c:showPercent val="0"/>
          <c:showBubbleSize val="0"/>
        </c:dLbls>
        <c:gapWidth val="219"/>
        <c:overlap val="-27"/>
        <c:axId val="83128895"/>
        <c:axId val="83135967"/>
      </c:barChart>
      <c:catAx>
        <c:axId val="831288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3135967"/>
        <c:crosses val="autoZero"/>
        <c:auto val="1"/>
        <c:lblAlgn val="ctr"/>
        <c:lblOffset val="100"/>
        <c:noMultiLvlLbl val="0"/>
      </c:catAx>
      <c:valAx>
        <c:axId val="83135967"/>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83128895"/>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2018-სექტემბერი-დეკემბერი</c:v>
                </c:pt>
              </c:strCache>
            </c:strRef>
          </c:tx>
          <c:spPr>
            <a:solidFill>
              <a:schemeClr val="accent1"/>
            </a:solidFill>
            <a:ln>
              <a:noFill/>
            </a:ln>
            <a:effectLst/>
          </c:spPr>
          <c:invertIfNegative val="0"/>
          <c:cat>
            <c:strRef>
              <c:f>Sheet1!$A$2:$A$3</c:f>
              <c:strCache>
                <c:ptCount val="2"/>
                <c:pt idx="0">
                  <c:v>კარბიდოპა,ლევოდოპა 250მგ/25მგ</c:v>
                </c:pt>
                <c:pt idx="1">
                  <c:v>ბენსერაზიდის ჰიდროქლორიდი,ლევოდოპა 125მგ/25მგ</c:v>
                </c:pt>
              </c:strCache>
            </c:strRef>
          </c:cat>
          <c:val>
            <c:numRef>
              <c:f>Sheet1!$B$2:$B$3</c:f>
              <c:numCache>
                <c:formatCode>_(* #,##0_);_(* \(#,##0\);_(* "-"??_);_(@_)</c:formatCode>
                <c:ptCount val="2"/>
                <c:pt idx="0">
                  <c:v>12111</c:v>
                </c:pt>
                <c:pt idx="1">
                  <c:v>2522</c:v>
                </c:pt>
              </c:numCache>
            </c:numRef>
          </c:val>
          <c:extLst>
            <c:ext xmlns:c16="http://schemas.microsoft.com/office/drawing/2014/chart" uri="{C3380CC4-5D6E-409C-BE32-E72D297353CC}">
              <c16:uniqueId val="{00000000-87F4-4121-A132-A7FC36F20930}"/>
            </c:ext>
          </c:extLst>
        </c:ser>
        <c:ser>
          <c:idx val="1"/>
          <c:order val="1"/>
          <c:tx>
            <c:strRef>
              <c:f>Sheet1!$C$1</c:f>
              <c:strCache>
                <c:ptCount val="1"/>
                <c:pt idx="0">
                  <c:v>2019</c:v>
                </c:pt>
              </c:strCache>
            </c:strRef>
          </c:tx>
          <c:spPr>
            <a:solidFill>
              <a:schemeClr val="accent2"/>
            </a:solidFill>
            <a:ln>
              <a:noFill/>
            </a:ln>
            <a:effectLst/>
          </c:spPr>
          <c:invertIfNegative val="0"/>
          <c:cat>
            <c:strRef>
              <c:f>Sheet1!$A$2:$A$3</c:f>
              <c:strCache>
                <c:ptCount val="2"/>
                <c:pt idx="0">
                  <c:v>კარბიდოპა,ლევოდოპა 250მგ/25მგ</c:v>
                </c:pt>
                <c:pt idx="1">
                  <c:v>ბენსერაზიდის ჰიდროქლორიდი,ლევოდოპა 125მგ/25მგ</c:v>
                </c:pt>
              </c:strCache>
            </c:strRef>
          </c:cat>
          <c:val>
            <c:numRef>
              <c:f>Sheet1!$C$2:$C$3</c:f>
              <c:numCache>
                <c:formatCode>_(* #,##0_);_(* \(#,##0\);_(* "-"??_);_(@_)</c:formatCode>
                <c:ptCount val="2"/>
                <c:pt idx="0">
                  <c:v>40549.5</c:v>
                </c:pt>
                <c:pt idx="1">
                  <c:v>13491.75</c:v>
                </c:pt>
              </c:numCache>
            </c:numRef>
          </c:val>
          <c:extLst>
            <c:ext xmlns:c16="http://schemas.microsoft.com/office/drawing/2014/chart" uri="{C3380CC4-5D6E-409C-BE32-E72D297353CC}">
              <c16:uniqueId val="{00000001-87F4-4121-A132-A7FC36F20930}"/>
            </c:ext>
          </c:extLst>
        </c:ser>
        <c:dLbls>
          <c:showLegendKey val="0"/>
          <c:showVal val="0"/>
          <c:showCatName val="0"/>
          <c:showSerName val="0"/>
          <c:showPercent val="0"/>
          <c:showBubbleSize val="0"/>
        </c:dLbls>
        <c:gapWidth val="219"/>
        <c:overlap val="-27"/>
        <c:axId val="242751743"/>
        <c:axId val="242737599"/>
      </c:barChart>
      <c:catAx>
        <c:axId val="242751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2737599"/>
        <c:crosses val="autoZero"/>
        <c:auto val="1"/>
        <c:lblAlgn val="ctr"/>
        <c:lblOffset val="100"/>
        <c:noMultiLvlLbl val="0"/>
      </c:catAx>
      <c:valAx>
        <c:axId val="242737599"/>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42751743"/>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2018-სექტემბერი-დეკემბერი</c:v>
                </c:pt>
              </c:strCache>
            </c:strRef>
          </c:tx>
          <c:spPr>
            <a:solidFill>
              <a:schemeClr val="accent1"/>
            </a:solidFill>
            <a:ln>
              <a:noFill/>
            </a:ln>
            <a:effectLst/>
          </c:spPr>
          <c:invertIfNegative val="0"/>
          <c:cat>
            <c:strRef>
              <c:f>Sheet1!$A$2:$A$7</c:f>
              <c:strCache>
                <c:ptCount val="6"/>
                <c:pt idx="0">
                  <c:v>ლევეტირაცეტამი 500მგ</c:v>
                </c:pt>
                <c:pt idx="1">
                  <c:v>კარბამაზეპინი 200მგ</c:v>
                </c:pt>
                <c:pt idx="2">
                  <c:v>ნატრიუმის ვალპროატი 300მგ</c:v>
                </c:pt>
                <c:pt idx="3">
                  <c:v>ნატრიუმის ვალპროატი 500მგ</c:v>
                </c:pt>
                <c:pt idx="4">
                  <c:v>ლამოტრიჯინი 100მგ</c:v>
                </c:pt>
                <c:pt idx="5">
                  <c:v>ლამოტრიჯინი 25მგ</c:v>
                </c:pt>
              </c:strCache>
            </c:strRef>
          </c:cat>
          <c:val>
            <c:numRef>
              <c:f>Sheet1!$B$2:$B$7</c:f>
              <c:numCache>
                <c:formatCode>_(* #,##0_);_(* \(#,##0\);_(* "-"??_);_(@_)</c:formatCode>
                <c:ptCount val="6"/>
                <c:pt idx="0">
                  <c:v>2254</c:v>
                </c:pt>
                <c:pt idx="1">
                  <c:v>3581</c:v>
                </c:pt>
                <c:pt idx="2">
                  <c:v>92</c:v>
                </c:pt>
                <c:pt idx="3">
                  <c:v>276</c:v>
                </c:pt>
                <c:pt idx="5">
                  <c:v>990</c:v>
                </c:pt>
              </c:numCache>
            </c:numRef>
          </c:val>
          <c:extLst>
            <c:ext xmlns:c16="http://schemas.microsoft.com/office/drawing/2014/chart" uri="{C3380CC4-5D6E-409C-BE32-E72D297353CC}">
              <c16:uniqueId val="{00000000-DC10-4259-86E3-C2E7DA855C88}"/>
            </c:ext>
          </c:extLst>
        </c:ser>
        <c:ser>
          <c:idx val="1"/>
          <c:order val="1"/>
          <c:tx>
            <c:strRef>
              <c:f>Sheet1!$C$1</c:f>
              <c:strCache>
                <c:ptCount val="1"/>
                <c:pt idx="0">
                  <c:v>2019</c:v>
                </c:pt>
              </c:strCache>
            </c:strRef>
          </c:tx>
          <c:spPr>
            <a:solidFill>
              <a:schemeClr val="accent2"/>
            </a:solidFill>
            <a:ln>
              <a:noFill/>
            </a:ln>
            <a:effectLst/>
          </c:spPr>
          <c:invertIfNegative val="0"/>
          <c:cat>
            <c:strRef>
              <c:f>Sheet1!$A$2:$A$7</c:f>
              <c:strCache>
                <c:ptCount val="6"/>
                <c:pt idx="0">
                  <c:v>ლევეტირაცეტამი 500მგ</c:v>
                </c:pt>
                <c:pt idx="1">
                  <c:v>კარბამაზეპინი 200მგ</c:v>
                </c:pt>
                <c:pt idx="2">
                  <c:v>ნატრიუმის ვალპროატი 300მგ</c:v>
                </c:pt>
                <c:pt idx="3">
                  <c:v>ნატრიუმის ვალპროატი 500მგ</c:v>
                </c:pt>
                <c:pt idx="4">
                  <c:v>ლამოტრიჯინი 100მგ</c:v>
                </c:pt>
                <c:pt idx="5">
                  <c:v>ლამოტრიჯინი 25მგ</c:v>
                </c:pt>
              </c:strCache>
            </c:strRef>
          </c:cat>
          <c:val>
            <c:numRef>
              <c:f>Sheet1!$C$2:$C$7</c:f>
              <c:numCache>
                <c:formatCode>_(* #,##0_);_(* \(#,##0\);_(* "-"??_);_(@_)</c:formatCode>
                <c:ptCount val="6"/>
                <c:pt idx="0">
                  <c:v>13798</c:v>
                </c:pt>
                <c:pt idx="1">
                  <c:v>34071.75</c:v>
                </c:pt>
                <c:pt idx="2">
                  <c:v>5311</c:v>
                </c:pt>
                <c:pt idx="3">
                  <c:v>13475.5</c:v>
                </c:pt>
                <c:pt idx="4">
                  <c:v>2032</c:v>
                </c:pt>
                <c:pt idx="5">
                  <c:v>6296.5</c:v>
                </c:pt>
              </c:numCache>
            </c:numRef>
          </c:val>
          <c:extLst>
            <c:ext xmlns:c16="http://schemas.microsoft.com/office/drawing/2014/chart" uri="{C3380CC4-5D6E-409C-BE32-E72D297353CC}">
              <c16:uniqueId val="{00000001-DC10-4259-86E3-C2E7DA855C88}"/>
            </c:ext>
          </c:extLst>
        </c:ser>
        <c:dLbls>
          <c:showLegendKey val="0"/>
          <c:showVal val="0"/>
          <c:showCatName val="0"/>
          <c:showSerName val="0"/>
          <c:showPercent val="0"/>
          <c:showBubbleSize val="0"/>
        </c:dLbls>
        <c:gapWidth val="219"/>
        <c:overlap val="-27"/>
        <c:axId val="22348895"/>
        <c:axId val="22347231"/>
      </c:barChart>
      <c:catAx>
        <c:axId val="223488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2347231"/>
        <c:crosses val="autoZero"/>
        <c:auto val="1"/>
        <c:lblAlgn val="ctr"/>
        <c:lblOffset val="100"/>
        <c:noMultiLvlLbl val="0"/>
      </c:catAx>
      <c:valAx>
        <c:axId val="22347231"/>
        <c:scaling>
          <c:orientation val="minMax"/>
        </c:scaling>
        <c:delete val="0"/>
        <c:axPos val="l"/>
        <c:majorGridlines>
          <c:spPr>
            <a:ln w="9525" cap="flat" cmpd="sng" algn="ctr">
              <a:solidFill>
                <a:schemeClr val="tx1">
                  <a:lumMod val="15000"/>
                  <a:lumOff val="85000"/>
                </a:schemeClr>
              </a:solidFill>
              <a:round/>
            </a:ln>
            <a:effectLst/>
          </c:spPr>
        </c:majorGridlines>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22348895"/>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64">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dataLabel>
  <cs:dataLabelCallout>
    <cs:lnRef idx="0"/>
    <cs:fillRef idx="0"/>
    <cs:effectRef idx="0"/>
    <cs:fontRef idx="minor">
      <a:schemeClr val="lt1"/>
    </cs:fontRef>
    <cs:spPr>
      <a:pattFill prst="pct75">
        <a:fgClr>
          <a:schemeClr val="dk1">
            <a:lumMod val="75000"/>
            <a:lumOff val="25000"/>
          </a:schemeClr>
        </a:fgClr>
        <a:bgClr>
          <a:schemeClr val="dk1">
            <a:lumMod val="65000"/>
            <a:lumOff val="35000"/>
          </a:schemeClr>
        </a:bgClr>
      </a:pattFill>
      <a:effectLst>
        <a:outerShdw blurRad="50800" dist="38100" dir="2700000" algn="tl" rotWithShape="0">
          <a:prstClr val="black">
            <a:alpha val="40000"/>
          </a:prstClr>
        </a:outerShdw>
      </a:effectLst>
    </cs:spPr>
    <cs:defRPr sz="1330" b="1" i="0" u="none" strike="noStrike" kern="1200" baseline="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254000" sx="102000" sy="102000" algn="ctr" rotWithShape="0">
          <a:prstClr val="black">
            <a:alpha val="20000"/>
          </a:prstClr>
        </a:outerShdw>
      </a:effectLst>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1.xml><?xml version="1.0" encoding="utf-8"?>
<cs:chartStyle xmlns:cs="http://schemas.microsoft.com/office/drawing/2012/chartStyle" xmlns:a="http://schemas.openxmlformats.org/drawingml/2006/main" id="205">
  <cs:axisTitle>
    <cs:lnRef idx="0"/>
    <cs:fillRef idx="0"/>
    <cs:effectRef idx="0"/>
    <cs:fontRef idx="minor">
      <a:schemeClr val="dk1">
        <a:lumMod val="75000"/>
        <a:lumOff val="25000"/>
      </a:schemeClr>
    </cs:fontRef>
    <cs:defRPr sz="1197" b="1" kern="12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1197" kern="1200" cap="all" baseline="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lt1"/>
    </cs:fontRef>
    <cs:spPr>
      <a:solidFill>
        <a:schemeClr val="dk1">
          <a:lumMod val="65000"/>
          <a:lumOff val="35000"/>
          <a:alpha val="75000"/>
        </a:schemeClr>
      </a:solidFill>
    </cs:spPr>
    <cs:defRPr sz="1197"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
  <cs:dataPoint3D>
    <cs:lnRef idx="0"/>
    <cs:fillRef idx="0">
      <cs:styleClr val="auto"/>
    </cs:fillRef>
    <cs:effectRef idx="0"/>
    <cs:fontRef idx="minor">
      <a:schemeClr val="dk1"/>
    </cs:fontRef>
    <cs:spPr>
      <a:solidFill>
        <a:schemeClr val="phClr">
          <a:alpha val="85000"/>
        </a:scheme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31750" cap="rnd">
        <a:solidFill>
          <a:schemeClr val="phClr">
            <a:alpha val="85000"/>
          </a:schemeClr>
        </a:solidFill>
        <a:round/>
      </a:ln>
    </cs:spPr>
  </cs:dataPointLine>
  <cs:dataPointMarker>
    <cs:lnRef idx="0"/>
    <cs:fillRef idx="0">
      <cs:styleClr val="auto"/>
    </cs:fillRef>
    <cs:effectRef idx="0"/>
    <cs:fontRef idx="minor">
      <a:schemeClr val="dk1"/>
    </cs:fontRef>
    <cs:spPr>
      <a:solidFill>
        <a:schemeClr val="phClr">
          <a:alpha val="85000"/>
        </a:schemeClr>
      </a:solidFill>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35000"/>
            <a:lumOff val="65000"/>
          </a:schemeClr>
        </a:solidFill>
      </a:ln>
    </cs:spPr>
    <cs:defRPr sz="1197" kern="12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dk1"/>
    </cs:fontRef>
    <cs:spPr>
      <a:ln w="9525">
        <a:solidFill>
          <a:schemeClr val="dk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schemeClr>
            </a:gs>
            <a:gs pos="0">
              <a:schemeClr val="lt1">
                <a:lumMod val="75000"/>
                <a:alpha val="36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a:solidFill>
          <a:schemeClr val="dk1">
            <a:lumMod val="50000"/>
            <a:lumOff val="50000"/>
          </a:schemeClr>
        </a:solidFill>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31750" cap="flat" cmpd="sng" algn="ctr">
        <a:solidFill>
          <a:schemeClr val="dk1">
            <a:lumMod val="75000"/>
            <a:lumOff val="25000"/>
          </a:schemeClr>
        </a:solidFill>
        <a:round/>
      </a:ln>
    </cs:spPr>
    <cs:defRPr sz="1197" kern="1200"/>
  </cs:seriesAxis>
  <cs:seriesLine>
    <cs:lnRef idx="0"/>
    <cs:fillRef idx="0"/>
    <cs:effectRef idx="0"/>
    <cs:fontRef idx="minor">
      <a:schemeClr val="dk1"/>
    </cs:fontRef>
    <cs:spPr>
      <a:ln w="9525">
        <a:solidFill>
          <a:schemeClr val="dk1">
            <a:lumMod val="50000"/>
            <a:lumOff val="50000"/>
          </a:schemeClr>
        </a:solidFill>
        <a:round/>
      </a:ln>
    </cs:spPr>
  </cs:seriesLine>
  <cs:title>
    <cs:lnRef idx="0"/>
    <cs:fillRef idx="0"/>
    <cs:effectRef idx="0"/>
    <cs:fontRef idx="minor">
      <a:schemeClr val="dk1">
        <a:lumMod val="75000"/>
        <a:lumOff val="25000"/>
      </a:schemeClr>
    </cs:fontRef>
    <cs:defRPr sz="2200" b="1" kern="120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75000"/>
        <a:lumOff val="25000"/>
      </a:schemeClr>
    </cs:fontRef>
    <cs:defRPr sz="1197" kern="12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spPr>
      <a:ln>
        <a:noFill/>
      </a:ln>
    </cs:spPr>
    <cs:defRPr sz="1197" kern="1200"/>
  </cs:valueAxis>
  <cs:wall>
    <cs:lnRef idx="0"/>
    <cs:fillRef idx="0"/>
    <cs:effectRef idx="0"/>
    <cs:fontRef idx="minor">
      <a:schemeClr val="dk1"/>
    </cs:fontRef>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98">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064" kern="1200" cap="all" spc="120" normalizeH="0" baseline="0"/>
  </cs:categoryAxis>
  <cs:chartArea mods="allowNoFillOverride allowNoLineOverride">
    <cs:lnRef idx="0"/>
    <cs:fillRef idx="0"/>
    <cs:effectRef idx="0"/>
    <cs:fontRef idx="minor">
      <a:schemeClr val="dk1"/>
    </cs:fontRef>
    <cs:spPr>
      <a:solidFill>
        <a:schemeClr val="lt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0" i="0" u="none" strike="noStrike" kern="1200" baseline="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phClr"/>
      </a:solidFill>
      <a:ln w="9525">
        <a:solidFill>
          <a:schemeClr val="phClr"/>
        </a:solidFill>
        <a:round/>
      </a:ln>
    </cs:spPr>
  </cs:dataPointMarker>
  <cs:dataPointMarkerLayout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15000"/>
            <a:lumOff val="8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a:solidFill>
          <a:schemeClr val="tx1">
            <a:lumMod val="5000"/>
            <a:lumOff val="95000"/>
          </a:schemeClr>
        </a:solidFill>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spc="120" normalizeH="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064"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spPr>
      <a:ln w="9525" cap="flat" cmpd="sng" algn="ctr">
        <a:solidFill>
          <a:schemeClr val="dk1">
            <a:lumMod val="15000"/>
            <a:lumOff val="85000"/>
          </a:schemeClr>
        </a:solidFill>
        <a:round/>
      </a:ln>
    </cs:spPr>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0.72551</cdr:x>
      <cdr:y>0.07434</cdr:y>
    </cdr:from>
    <cdr:to>
      <cdr:x>0.84377</cdr:x>
      <cdr:y>0.22327</cdr:y>
    </cdr:to>
    <cdr:sp macro="" textlink="">
      <cdr:nvSpPr>
        <cdr:cNvPr id="3" name="TextBox 5"/>
        <cdr:cNvSpPr txBox="1"/>
      </cdr:nvSpPr>
      <cdr:spPr>
        <a:xfrm xmlns:a="http://schemas.openxmlformats.org/drawingml/2006/main">
          <a:off x="7629173" y="384067"/>
          <a:ext cx="1243575" cy="769441"/>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ka-GE" sz="1100" b="1" dirty="0" smtClean="0"/>
            <a:t>პარკინსონი,</a:t>
          </a:r>
        </a:p>
        <a:p xmlns:a="http://schemas.openxmlformats.org/drawingml/2006/main">
          <a:r>
            <a:rPr lang="ka-GE" sz="1100" b="1" dirty="0" smtClean="0"/>
            <a:t>ეპილეფსია </a:t>
          </a:r>
          <a:r>
            <a:rPr lang="ka-GE" sz="1100" b="1" dirty="0" smtClean="0"/>
            <a:t>გაიცემა ყველასთვის</a:t>
          </a:r>
          <a:endParaRPr lang="en-US" sz="1100" b="1" dirty="0"/>
        </a:p>
      </cdr:txBody>
    </cdr:sp>
  </cdr:relSizeAnchor>
  <cdr:relSizeAnchor xmlns:cdr="http://schemas.openxmlformats.org/drawingml/2006/chartDrawing">
    <cdr:from>
      <cdr:x>0.59942</cdr:x>
      <cdr:y>0.23186</cdr:y>
    </cdr:from>
    <cdr:to>
      <cdr:x>0.74638</cdr:x>
      <cdr:y>0.72035</cdr:y>
    </cdr:to>
    <cdr:cxnSp macro="">
      <cdr:nvCxnSpPr>
        <cdr:cNvPr id="5" name="Straight Arrow Connector 4"/>
        <cdr:cNvCxnSpPr/>
      </cdr:nvCxnSpPr>
      <cdr:spPr>
        <a:xfrm xmlns:a="http://schemas.openxmlformats.org/drawingml/2006/main" flipV="1">
          <a:off x="6303264" y="1197864"/>
          <a:ext cx="1545336" cy="2523744"/>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CF6426-3FDA-4578-8FB8-7CCD485543B2}" type="datetimeFigureOut">
              <a:rPr lang="en-US" smtClean="0"/>
              <a:t>07-Jun-19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227D40-0869-4F11-8F19-69F29AEF7CC6}" type="slidenum">
              <a:rPr lang="en-US" smtClean="0"/>
              <a:t>‹#›</a:t>
            </a:fld>
            <a:endParaRPr lang="en-US"/>
          </a:p>
        </p:txBody>
      </p:sp>
    </p:spTree>
    <p:extLst>
      <p:ext uri="{BB962C8B-B14F-4D97-AF65-F5344CB8AC3E}">
        <p14:creationId xmlns:p14="http://schemas.microsoft.com/office/powerpoint/2010/main" val="29603611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ბენეფიციართა</a:t>
            </a:r>
            <a:r>
              <a:rPr lang="ka-GE" baseline="0" dirty="0" smtClean="0"/>
              <a:t> დინამიკა პროგრამის დაწყების დღიდან მზარდია. თვალსაჩინო მატება შეინიშნება 2018 წლის სექტემბრის თვიდან, რაც ემთხვევა პროგრამის მოსარგებლეთა არეალის გაფართოვებას (სოცდაუცველებს დაემატა საპენსიო ასაკის და შშმ პირები), ასევე მედიკამენტების ჩამონათვალის გაფართოვებას (დაემატა კომბინირებული პრეპარატები, პარკინსონის და ეპილეფსიის სამკურნალო მედიკამენტები)</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2</a:t>
            </a:fld>
            <a:endParaRPr lang="en-US"/>
          </a:p>
        </p:txBody>
      </p:sp>
    </p:spTree>
    <p:extLst>
      <p:ext uri="{BB962C8B-B14F-4D97-AF65-F5344CB8AC3E}">
        <p14:creationId xmlns:p14="http://schemas.microsoft.com/office/powerpoint/2010/main" val="1312078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ამ სლაიდზე ჩანს ზოგადი კორელაცია დარეგისტრირებულ ბენეფიციარსა და ხარჯვის მაჩვენებელს შორის. განსაკუთრებით საპენსიო ასაკისა და სოცდაუცველი ბენეფიციარის შემთხვევაში. თვალსაჩინოა, რომ რეგისტრაციის მიხედვით ჭარბობს საპენსიო ასაკის პირები და მათი ხარჯვის მაჩვენებელი ნაკლებია</a:t>
            </a:r>
            <a:r>
              <a:rPr lang="ka-GE" baseline="0" dirty="0" smtClean="0"/>
              <a:t> და პირიქით, სოცდაუცველთა რეგისტრაციის მაჩვენებელი დაბალია, მაგრამ ჭარბობს მედიკამენტის ხარჯვის მაჩვენებელი.</a:t>
            </a:r>
          </a:p>
          <a:p>
            <a:endParaRPr lang="ka-GE" baseline="0" dirty="0" smtClean="0"/>
          </a:p>
          <a:p>
            <a:r>
              <a:rPr lang="ka-GE" baseline="0" dirty="0" smtClean="0"/>
              <a:t>მიზეზებს შორის უპირატესია თანაგდახდის წილი. სოცდაუცველთათვის გათვალისწინებულია მომსახურების გადახდა არაუმეტეს 1 ლარის ოდენობით, ხოლო საპენსიო ასაკის პირებისთვის თანაგადახდა-მედიკამენტის საბაზრო ღირებულების არაუმეტეს 50%.</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18</a:t>
            </a:fld>
            <a:endParaRPr lang="en-US"/>
          </a:p>
        </p:txBody>
      </p:sp>
    </p:spTree>
    <p:extLst>
      <p:ext uri="{BB962C8B-B14F-4D97-AF65-F5344CB8AC3E}">
        <p14:creationId xmlns:p14="http://schemas.microsoft.com/office/powerpoint/2010/main" val="3758598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აღნიშნული</a:t>
            </a:r>
            <a:r>
              <a:rPr lang="ka-GE" baseline="0" dirty="0" smtClean="0"/>
              <a:t> სლაიდი ასახავს მედიკამენტების ჯამურ (დაახლოებით) ხარჯვას მიმართულებების მიხედვით. უპირატესად იხარჯება გულ-სისხლძარღვთა მიმართულების მედიკამენტები და დიაბეტის სამკურნალო მედიკამენტები.</a:t>
            </a:r>
          </a:p>
          <a:p>
            <a:endParaRPr lang="ka-GE" baseline="0" dirty="0" smtClean="0"/>
          </a:p>
        </p:txBody>
      </p:sp>
      <p:sp>
        <p:nvSpPr>
          <p:cNvPr id="4" name="Slide Number Placeholder 3"/>
          <p:cNvSpPr>
            <a:spLocks noGrp="1"/>
          </p:cNvSpPr>
          <p:nvPr>
            <p:ph type="sldNum" sz="quarter" idx="10"/>
          </p:nvPr>
        </p:nvSpPr>
        <p:spPr/>
        <p:txBody>
          <a:bodyPr/>
          <a:lstStyle/>
          <a:p>
            <a:fld id="{CA227D40-0869-4F11-8F19-69F29AEF7CC6}" type="slidenum">
              <a:rPr lang="en-US" smtClean="0"/>
              <a:t>19</a:t>
            </a:fld>
            <a:endParaRPr lang="en-US"/>
          </a:p>
        </p:txBody>
      </p:sp>
    </p:spTree>
    <p:extLst>
      <p:ext uri="{BB962C8B-B14F-4D97-AF65-F5344CB8AC3E}">
        <p14:creationId xmlns:p14="http://schemas.microsoft.com/office/powerpoint/2010/main" val="20499611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მოცემული</a:t>
            </a:r>
            <a:r>
              <a:rPr lang="ka-GE" baseline="0" dirty="0" smtClean="0"/>
              <a:t> სლაიდი ასახავს პროგრამის ფარგლებში 2017 წლის ივლისიდან 2019 წლის 1 ივნისის მდგომარეობით გახარჯული მედიკამენტების დაახლოებით ჯამურ ღირებულებას (გათვლილია სატენდერო ფასების მიხედვით). უმეტესი ხარჯი ფიქსირდება გულ-სისხლძარღვთა მიმართულების მხრივ, შემდეგ ფილტვის დაავადებების და დიაბეტის მიმართულებით. თუმცა ხაზგასასმელია, რომ გულსისხლძარღვთა მიმართულებით შესყიდულია 22 დასახელების მედიკამენტი, ხოლო  ფილტვისა და დიაბეტის ფარგლებში ბევრად ნაკლები დასახელების მედიკამენტი, კერძოდ 6 ფილტვის და 3 დიაბეტის ფარგლებში. </a:t>
            </a:r>
          </a:p>
          <a:p>
            <a:endParaRPr lang="ka-GE" baseline="0" dirty="0" smtClean="0"/>
          </a:p>
          <a:p>
            <a:r>
              <a:rPr lang="ka-GE" baseline="0" dirty="0" smtClean="0"/>
              <a:t>როგორც წინა სლაიდიდან ჩანს, გულსისხლძარღვთა მიმართულებით მედიკამენტების ხარჯვაც მეტია. დიაბეტისა და ფილტვის დაავადებების შემთხვევაში, ჯამურ ღირებულებაზე მოქმედებს როგორც მედიკამენტების ხარჯვის მაჩვენებელი, ისე თავად მედიკამენტის ღირებულებაც (სიძვირე)</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20</a:t>
            </a:fld>
            <a:endParaRPr lang="en-US"/>
          </a:p>
        </p:txBody>
      </p:sp>
    </p:spTree>
    <p:extLst>
      <p:ext uri="{BB962C8B-B14F-4D97-AF65-F5344CB8AC3E}">
        <p14:creationId xmlns:p14="http://schemas.microsoft.com/office/powerpoint/2010/main" val="37138981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აღსანიშნავია, რომ პროგრამის ფარგლებში არსებული თანაგადახდის და მომსახურების გადასახადის ფარგლებში, 2017 წლის 1 ივლისიდან 2019 წლის 1 მაისამდე</a:t>
            </a:r>
            <a:r>
              <a:rPr lang="ka-GE" baseline="0" dirty="0" smtClean="0"/>
              <a:t> პერიოდში,</a:t>
            </a:r>
            <a:r>
              <a:rPr lang="ka-GE" dirty="0" smtClean="0"/>
              <a:t> ბიუჯეტში დაბრუნებულია ჯამურად </a:t>
            </a:r>
            <a:r>
              <a:rPr lang="ka-GE" b="1" dirty="0" smtClean="0">
                <a:solidFill>
                  <a:srgbClr val="FF0000"/>
                </a:solidFill>
              </a:rPr>
              <a:t>765 531.58 </a:t>
            </a:r>
            <a:r>
              <a:rPr lang="ka-GE" dirty="0" smtClean="0"/>
              <a:t>ლარი</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21</a:t>
            </a:fld>
            <a:endParaRPr lang="en-US"/>
          </a:p>
        </p:txBody>
      </p:sp>
    </p:spTree>
    <p:extLst>
      <p:ext uri="{BB962C8B-B14F-4D97-AF65-F5344CB8AC3E}">
        <p14:creationId xmlns:p14="http://schemas.microsoft.com/office/powerpoint/2010/main" val="251416282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სლაიდზე</a:t>
            </a:r>
            <a:r>
              <a:rPr lang="ka-GE" baseline="0" dirty="0" smtClean="0"/>
              <a:t> მოცმულია მედიკამენტების შესყიდვისთვის სავარაუდოდ საჭირო ბიუჯეტის ვარიანტები არსებული ხარჯვის მაჩვენებლების გაზრდის შემთხვევაში (გასათვალისწინებელია, რომ ბიუჯეტები გათვლილია უპირატესად 2018 წლის ტენდერები ფასებით, შესაბამისად, მოცემული ციფრები არ ასახავს ზუსტ სურათს და შესაძლებელია გარკვეული ცვლილებები)</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22</a:t>
            </a:fld>
            <a:endParaRPr lang="en-US"/>
          </a:p>
        </p:txBody>
      </p:sp>
    </p:spTree>
    <p:extLst>
      <p:ext uri="{BB962C8B-B14F-4D97-AF65-F5344CB8AC3E}">
        <p14:creationId xmlns:p14="http://schemas.microsoft.com/office/powerpoint/2010/main" val="2690897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არსებული ხარჯვის მაჩვენებლების და ბენეფიციართა დაფიქსირებული</a:t>
            </a:r>
            <a:r>
              <a:rPr lang="ka-GE" baseline="0" dirty="0" smtClean="0"/>
              <a:t> რაოდენობის შესაბამისად, მექანიკურად გაითვალა ერთ პაციენტზე ხარჯი, რამაც შეადგინა 83.18 ლარი (=4 641 709/55800). საპროგნოზო ბიუჯეტების გაყოფით აღნიშნულ მაჩვენებელზე, მივიღეთ პირობითად საპროგნოზო ბენეფიციართა რაოდენობა, რამდენმა შეიძლება ისარგებლოს პროგრამული მედიკამენტებით.</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23</a:t>
            </a:fld>
            <a:endParaRPr lang="en-US"/>
          </a:p>
        </p:txBody>
      </p:sp>
    </p:spTree>
    <p:extLst>
      <p:ext uri="{BB962C8B-B14F-4D97-AF65-F5344CB8AC3E}">
        <p14:creationId xmlns:p14="http://schemas.microsoft.com/office/powerpoint/2010/main" val="29398351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baseline="0" dirty="0" smtClean="0"/>
              <a:t>არსებული მდგომარეობით, პროგრამაში რეგისტრირებულია 55 800 ბენეფიციარი, ამასთან, ყოველთვიურად რეგისტრირდება დაახლოებით 4070 ახალი პაციენტი, ხოლო აფთიაქში ყოველთვიურად მიმართავს დაახლოებით11 000 პაციენტი. </a:t>
            </a:r>
          </a:p>
          <a:p>
            <a:endParaRPr lang="ka-GE" baseline="0" dirty="0" smtClean="0"/>
          </a:p>
          <a:p>
            <a:r>
              <a:rPr lang="ka-GE" dirty="0" smtClean="0"/>
              <a:t>წლის ბოლომდე პაციენტების ზრდის პოზიტიური სცენარი: </a:t>
            </a:r>
            <a:r>
              <a:rPr lang="ka-GE" baseline="0" dirty="0" smtClean="0"/>
              <a:t>თუ გავაორმაგებთ ახალ, რეგისტრირებულ პაციენტთა რაოდენობის ნიშნულს და ყოველთვიურად 4070 პაციენტის ნაცვლად დარეგისტრირდება 8140 პაციენტი, ყველა პაციენტის აფთიაქში მიმართვის შემთხვევაში, პროგრამაში ჩართულ პაციენტთა რაოდენობა ივლისი-დეკემბრის ჩათვლით იქნება დაახლოებით 59 840, ხოლო პროგრამაში ბენეფიციართა ჯამური რაოდენობა იქნება დაახლოებით 115 640 (=55800+59840)</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24</a:t>
            </a:fld>
            <a:endParaRPr lang="en-US"/>
          </a:p>
        </p:txBody>
      </p:sp>
    </p:spTree>
    <p:extLst>
      <p:ext uri="{BB962C8B-B14F-4D97-AF65-F5344CB8AC3E}">
        <p14:creationId xmlns:p14="http://schemas.microsoft.com/office/powerpoint/2010/main" val="2659576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მოსარგებლეების</a:t>
            </a:r>
            <a:r>
              <a:rPr lang="ka-GE" baseline="0" dirty="0" smtClean="0"/>
              <a:t> სტატუსის მიხედვით რეგისტრაციის სურათით, პროგრამაში რეგისტრაციის მიხედვით ჭარბობს საპენსიო ასაკის მოსახლეობა, შემდეგ სოცდაუცველები, შშმ პირები და სხვა (აღნიშნავს პარკინსონითა და ეპილეფსიით დაავადებულ პირებს)</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3</a:t>
            </a:fld>
            <a:endParaRPr lang="en-US"/>
          </a:p>
        </p:txBody>
      </p:sp>
    </p:spTree>
    <p:extLst>
      <p:ext uri="{BB962C8B-B14F-4D97-AF65-F5344CB8AC3E}">
        <p14:creationId xmlns:p14="http://schemas.microsoft.com/office/powerpoint/2010/main" val="3904889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მომდევნო შვიდ სლაიდზე მოცემულია ინფორმაცია მედიკამენტების ხარჯვის შესახებ. კერძოდ, ცალკეული</a:t>
            </a:r>
            <a:r>
              <a:rPr lang="ka-GE" baseline="0" dirty="0" smtClean="0"/>
              <a:t> მედიკამენტის ხარჯვის მიხედვით გამოყვანილია საშუალო ხარჯვის მაჩვენებელი. ამასთან, პროგრამაში მომართვიანობის სურათის გათვალისწინებით, მიზანშეწონილად ჩაითვალა წლების მიხედვით საშუალო ხარჯვის მაჩვენებლის გათვლა, მათ შორის 2018 წელი გაიყო ორ ნაწილად იანვარი-აგვისტო (პროგრამის გაფართოვებამდე) და სექტემბერი-დეკემბერი (პროგრამის გაფართოვების შემდეგ). თვალსაჩინო ზრდა ფიქსირდება ყველა მედიკამენტის მიხედვით (ენალაპრილის და მეტოპროლოლის შემთხვევაში მცირე კლება 2019-ში გამოწვეულია სატენდერო პროცედურების შეფერხებებით, ხოლო ლოსარტანის შემთხვევაში-მწარმოებლის მიერ მედიკამენტის გამოყენების შეჩერებით)</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4</a:t>
            </a:fld>
            <a:endParaRPr lang="en-US"/>
          </a:p>
        </p:txBody>
      </p:sp>
    </p:spTree>
    <p:extLst>
      <p:ext uri="{BB962C8B-B14F-4D97-AF65-F5344CB8AC3E}">
        <p14:creationId xmlns:p14="http://schemas.microsoft.com/office/powerpoint/2010/main" val="1570556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ამ სლაიდზე მოცემული მედიკამენტები</a:t>
            </a:r>
            <a:r>
              <a:rPr lang="ka-GE" baseline="0" dirty="0" smtClean="0"/>
              <a:t>ს გამოყენება დაიწყო 2018 წლის სექტემბრიდან, შესაბამისად მოცემულია 2 მაჩვენებელი. ატორვასტატინი 10 მგ-იანის შემთხვევაში გვაქვს მცირე დეფიციტი, რაც ასახულია 2019 წელს ხარჯვის კლებაში.</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5</a:t>
            </a:fld>
            <a:endParaRPr lang="en-US"/>
          </a:p>
        </p:txBody>
      </p:sp>
    </p:spTree>
    <p:extLst>
      <p:ext uri="{BB962C8B-B14F-4D97-AF65-F5344CB8AC3E}">
        <p14:creationId xmlns:p14="http://schemas.microsoft.com/office/powerpoint/2010/main" val="1744424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დიაბეტი ერთ-ერთი მოთხოვნადი მიმართულებაა და ხარჯვის მატებაც თვალსაჩინოა სამივე მედიკამენტისთვის.</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6</a:t>
            </a:fld>
            <a:endParaRPr lang="en-US"/>
          </a:p>
        </p:txBody>
      </p:sp>
    </p:spTree>
    <p:extLst>
      <p:ext uri="{BB962C8B-B14F-4D97-AF65-F5344CB8AC3E}">
        <p14:creationId xmlns:p14="http://schemas.microsoft.com/office/powerpoint/2010/main" val="42557890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ფარისებრი ჯირკვლის დაავადებების ფარგლებშიც მზარდია მედიკამენტის ხარჯვის მაჩვენებელი.</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7</a:t>
            </a:fld>
            <a:endParaRPr lang="en-US"/>
          </a:p>
        </p:txBody>
      </p:sp>
    </p:spTree>
    <p:extLst>
      <p:ext uri="{BB962C8B-B14F-4D97-AF65-F5344CB8AC3E}">
        <p14:creationId xmlns:p14="http://schemas.microsoft.com/office/powerpoint/2010/main" val="40122734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8</a:t>
            </a:fld>
            <a:endParaRPr lang="en-US"/>
          </a:p>
        </p:txBody>
      </p:sp>
    </p:spTree>
    <p:extLst>
      <p:ext uri="{BB962C8B-B14F-4D97-AF65-F5344CB8AC3E}">
        <p14:creationId xmlns:p14="http://schemas.microsoft.com/office/powerpoint/2010/main" val="42058146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dirty="0" smtClean="0"/>
              <a:t>ვადის გასვლის გამო პროგრამიდან ამოღებულია </a:t>
            </a:r>
            <a:r>
              <a:rPr lang="ka-GE" sz="1200" b="1" dirty="0" smtClean="0">
                <a:solidFill>
                  <a:srgbClr val="FF0000"/>
                </a:solidFill>
              </a:rPr>
              <a:t>56 300 </a:t>
            </a:r>
            <a:r>
              <a:rPr lang="ka-GE" sz="1200" dirty="0" smtClean="0"/>
              <a:t>ლარის ღირებულების მედიკამენტი. მიზეზებს</a:t>
            </a:r>
            <a:r>
              <a:rPr lang="ka-GE" sz="1200" baseline="0" dirty="0" smtClean="0"/>
              <a:t> შორის ჭარბობს მედიკამენტის გამოყენების სიმცირე, მოთხოვნის ნაკლებობა (პულმიკორტის, ალბუტეროლის სალბუტამოლის შემთხვევაში). მცირე უტილიზაციიდან გამომდინარე, აღნიშნული მედიკამენტების ვადის გასვლამდე მათი ეფექტური ხარჯვის მიზნით, განხორციელდა სხვადასხვა ინტერვენციები. მათ შორის, კლინიკებს, დღის ცენტრებს, პენიტენციურ დაწესებულებებს წერილობით ეთხოვათ ინფორმაცია მედიკამენტის საჭიროების შესახებ (მათი მხრიდან საჭიროება არ დაფიქსირებულა), ასევე, მედიკამენტების გარკვეული ნაწილი (1640 პულმიკორტი და 1125 ალბუტეროლი) გადაეცათ სოფლის ექიმებს. </a:t>
            </a:r>
          </a:p>
          <a:p>
            <a:endParaRPr lang="ka-GE" sz="1200" baseline="0" dirty="0" smtClean="0"/>
          </a:p>
          <a:p>
            <a:r>
              <a:rPr lang="en-US" sz="1200" baseline="0" dirty="0" smtClean="0"/>
              <a:t>L</a:t>
            </a:r>
            <a:r>
              <a:rPr lang="ka-GE" sz="1200" baseline="0" dirty="0" smtClean="0"/>
              <a:t>-თიროქსინის შემთხვევაში მცირე რაოდენობა დარჩა გაუხარჯავი მოჭრილი ბლისტერების ვერ გამოყენების გამო.</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11</a:t>
            </a:fld>
            <a:endParaRPr lang="en-US"/>
          </a:p>
        </p:txBody>
      </p:sp>
    </p:spTree>
    <p:extLst>
      <p:ext uri="{BB962C8B-B14F-4D97-AF65-F5344CB8AC3E}">
        <p14:creationId xmlns:p14="http://schemas.microsoft.com/office/powerpoint/2010/main" val="3494158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dirty="0" smtClean="0"/>
              <a:t>მომდევნო 6 სალიდზე მოცემულია ინფორმაცია მედიკამენტების საშუალო ხარჯვის შესახებ ბენეფიციარების</a:t>
            </a:r>
            <a:r>
              <a:rPr lang="ka-GE" baseline="0" dirty="0" smtClean="0"/>
              <a:t> სტატუსის მიხედვით. კერძოდ, ცალკეული მედიკამენტისთვის ჩანს რომელი მიზნობრივი ჯგუფი იყენებს უპირატესად აღნიშნულ მედიკამენტს. უპირატესად, პრაქტიკულად ყველა მედიკამენტის ხარჯვის მაჩვენებლით ჭარბობს სოცდაუცველთა მიზნობრივი ჯგუფი, რომელსაც მოყვება საპენსიო ასაკის და შშმ პირები</a:t>
            </a:r>
            <a:endParaRPr lang="en-US" dirty="0"/>
          </a:p>
        </p:txBody>
      </p:sp>
      <p:sp>
        <p:nvSpPr>
          <p:cNvPr id="4" name="Slide Number Placeholder 3"/>
          <p:cNvSpPr>
            <a:spLocks noGrp="1"/>
          </p:cNvSpPr>
          <p:nvPr>
            <p:ph type="sldNum" sz="quarter" idx="10"/>
          </p:nvPr>
        </p:nvSpPr>
        <p:spPr/>
        <p:txBody>
          <a:bodyPr/>
          <a:lstStyle/>
          <a:p>
            <a:fld id="{CA227D40-0869-4F11-8F19-69F29AEF7CC6}" type="slidenum">
              <a:rPr lang="en-US" smtClean="0"/>
              <a:t>12</a:t>
            </a:fld>
            <a:endParaRPr lang="en-US"/>
          </a:p>
        </p:txBody>
      </p:sp>
    </p:spTree>
    <p:extLst>
      <p:ext uri="{BB962C8B-B14F-4D97-AF65-F5344CB8AC3E}">
        <p14:creationId xmlns:p14="http://schemas.microsoft.com/office/powerpoint/2010/main" val="3736344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B817021-F9C1-42F9-B91E-91789566CA2E}" type="datetimeFigureOut">
              <a:rPr lang="en-US" smtClean="0"/>
              <a:t>07-Jun-19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B9E99-A180-46AD-82BE-BB3EFBCE5811}" type="slidenum">
              <a:rPr lang="en-US" smtClean="0"/>
              <a:t>‹#›</a:t>
            </a:fld>
            <a:endParaRPr lang="en-US"/>
          </a:p>
        </p:txBody>
      </p:sp>
    </p:spTree>
    <p:extLst>
      <p:ext uri="{BB962C8B-B14F-4D97-AF65-F5344CB8AC3E}">
        <p14:creationId xmlns:p14="http://schemas.microsoft.com/office/powerpoint/2010/main" val="2237076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817021-F9C1-42F9-B91E-91789566CA2E}" type="datetimeFigureOut">
              <a:rPr lang="en-US" smtClean="0"/>
              <a:t>07-Jun-19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B9E99-A180-46AD-82BE-BB3EFBCE5811}" type="slidenum">
              <a:rPr lang="en-US" smtClean="0"/>
              <a:t>‹#›</a:t>
            </a:fld>
            <a:endParaRPr lang="en-US"/>
          </a:p>
        </p:txBody>
      </p:sp>
    </p:spTree>
    <p:extLst>
      <p:ext uri="{BB962C8B-B14F-4D97-AF65-F5344CB8AC3E}">
        <p14:creationId xmlns:p14="http://schemas.microsoft.com/office/powerpoint/2010/main" val="30706786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817021-F9C1-42F9-B91E-91789566CA2E}" type="datetimeFigureOut">
              <a:rPr lang="en-US" smtClean="0"/>
              <a:t>07-Jun-19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B9E99-A180-46AD-82BE-BB3EFBCE5811}" type="slidenum">
              <a:rPr lang="en-US" smtClean="0"/>
              <a:t>‹#›</a:t>
            </a:fld>
            <a:endParaRPr lang="en-US"/>
          </a:p>
        </p:txBody>
      </p:sp>
    </p:spTree>
    <p:extLst>
      <p:ext uri="{BB962C8B-B14F-4D97-AF65-F5344CB8AC3E}">
        <p14:creationId xmlns:p14="http://schemas.microsoft.com/office/powerpoint/2010/main" val="3739941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B817021-F9C1-42F9-B91E-91789566CA2E}" type="datetimeFigureOut">
              <a:rPr lang="en-US" smtClean="0"/>
              <a:t>07-Jun-19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B9E99-A180-46AD-82BE-BB3EFBCE5811}" type="slidenum">
              <a:rPr lang="en-US" smtClean="0"/>
              <a:t>‹#›</a:t>
            </a:fld>
            <a:endParaRPr lang="en-US"/>
          </a:p>
        </p:txBody>
      </p:sp>
    </p:spTree>
    <p:extLst>
      <p:ext uri="{BB962C8B-B14F-4D97-AF65-F5344CB8AC3E}">
        <p14:creationId xmlns:p14="http://schemas.microsoft.com/office/powerpoint/2010/main" val="2192781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B817021-F9C1-42F9-B91E-91789566CA2E}" type="datetimeFigureOut">
              <a:rPr lang="en-US" smtClean="0"/>
              <a:t>07-Jun-19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7B9E99-A180-46AD-82BE-BB3EFBCE5811}" type="slidenum">
              <a:rPr lang="en-US" smtClean="0"/>
              <a:t>‹#›</a:t>
            </a:fld>
            <a:endParaRPr lang="en-US"/>
          </a:p>
        </p:txBody>
      </p:sp>
    </p:spTree>
    <p:extLst>
      <p:ext uri="{BB962C8B-B14F-4D97-AF65-F5344CB8AC3E}">
        <p14:creationId xmlns:p14="http://schemas.microsoft.com/office/powerpoint/2010/main" val="3176327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B817021-F9C1-42F9-B91E-91789566CA2E}" type="datetimeFigureOut">
              <a:rPr lang="en-US" smtClean="0"/>
              <a:t>07-Jun-19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B9E99-A180-46AD-82BE-BB3EFBCE5811}" type="slidenum">
              <a:rPr lang="en-US" smtClean="0"/>
              <a:t>‹#›</a:t>
            </a:fld>
            <a:endParaRPr lang="en-US"/>
          </a:p>
        </p:txBody>
      </p:sp>
    </p:spTree>
    <p:extLst>
      <p:ext uri="{BB962C8B-B14F-4D97-AF65-F5344CB8AC3E}">
        <p14:creationId xmlns:p14="http://schemas.microsoft.com/office/powerpoint/2010/main" val="8039198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B817021-F9C1-42F9-B91E-91789566CA2E}" type="datetimeFigureOut">
              <a:rPr lang="en-US" smtClean="0"/>
              <a:t>07-Jun-19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7B9E99-A180-46AD-82BE-BB3EFBCE5811}" type="slidenum">
              <a:rPr lang="en-US" smtClean="0"/>
              <a:t>‹#›</a:t>
            </a:fld>
            <a:endParaRPr lang="en-US"/>
          </a:p>
        </p:txBody>
      </p:sp>
    </p:spTree>
    <p:extLst>
      <p:ext uri="{BB962C8B-B14F-4D97-AF65-F5344CB8AC3E}">
        <p14:creationId xmlns:p14="http://schemas.microsoft.com/office/powerpoint/2010/main" val="1380556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B817021-F9C1-42F9-B91E-91789566CA2E}" type="datetimeFigureOut">
              <a:rPr lang="en-US" smtClean="0"/>
              <a:t>07-Jun-19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7B9E99-A180-46AD-82BE-BB3EFBCE5811}" type="slidenum">
              <a:rPr lang="en-US" smtClean="0"/>
              <a:t>‹#›</a:t>
            </a:fld>
            <a:endParaRPr lang="en-US"/>
          </a:p>
        </p:txBody>
      </p:sp>
    </p:spTree>
    <p:extLst>
      <p:ext uri="{BB962C8B-B14F-4D97-AF65-F5344CB8AC3E}">
        <p14:creationId xmlns:p14="http://schemas.microsoft.com/office/powerpoint/2010/main" val="1927551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817021-F9C1-42F9-B91E-91789566CA2E}" type="datetimeFigureOut">
              <a:rPr lang="en-US" smtClean="0"/>
              <a:t>07-Jun-19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7B9E99-A180-46AD-82BE-BB3EFBCE5811}" type="slidenum">
              <a:rPr lang="en-US" smtClean="0"/>
              <a:t>‹#›</a:t>
            </a:fld>
            <a:endParaRPr lang="en-US"/>
          </a:p>
        </p:txBody>
      </p:sp>
    </p:spTree>
    <p:extLst>
      <p:ext uri="{BB962C8B-B14F-4D97-AF65-F5344CB8AC3E}">
        <p14:creationId xmlns:p14="http://schemas.microsoft.com/office/powerpoint/2010/main" val="1369184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B817021-F9C1-42F9-B91E-91789566CA2E}" type="datetimeFigureOut">
              <a:rPr lang="en-US" smtClean="0"/>
              <a:t>07-Jun-19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B9E99-A180-46AD-82BE-BB3EFBCE5811}" type="slidenum">
              <a:rPr lang="en-US" smtClean="0"/>
              <a:t>‹#›</a:t>
            </a:fld>
            <a:endParaRPr lang="en-US"/>
          </a:p>
        </p:txBody>
      </p:sp>
    </p:spTree>
    <p:extLst>
      <p:ext uri="{BB962C8B-B14F-4D97-AF65-F5344CB8AC3E}">
        <p14:creationId xmlns:p14="http://schemas.microsoft.com/office/powerpoint/2010/main" val="4120787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B817021-F9C1-42F9-B91E-91789566CA2E}" type="datetimeFigureOut">
              <a:rPr lang="en-US" smtClean="0"/>
              <a:t>07-Jun-19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7B9E99-A180-46AD-82BE-BB3EFBCE5811}" type="slidenum">
              <a:rPr lang="en-US" smtClean="0"/>
              <a:t>‹#›</a:t>
            </a:fld>
            <a:endParaRPr lang="en-US"/>
          </a:p>
        </p:txBody>
      </p:sp>
    </p:spTree>
    <p:extLst>
      <p:ext uri="{BB962C8B-B14F-4D97-AF65-F5344CB8AC3E}">
        <p14:creationId xmlns:p14="http://schemas.microsoft.com/office/powerpoint/2010/main" val="3952419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817021-F9C1-42F9-B91E-91789566CA2E}" type="datetimeFigureOut">
              <a:rPr lang="en-US" smtClean="0"/>
              <a:t>07-Jun-19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B9E99-A180-46AD-82BE-BB3EFBCE5811}" type="slidenum">
              <a:rPr lang="en-US" smtClean="0"/>
              <a:t>‹#›</a:t>
            </a:fld>
            <a:endParaRPr lang="en-US"/>
          </a:p>
        </p:txBody>
      </p:sp>
    </p:spTree>
    <p:extLst>
      <p:ext uri="{BB962C8B-B14F-4D97-AF65-F5344CB8AC3E}">
        <p14:creationId xmlns:p14="http://schemas.microsoft.com/office/powerpoint/2010/main" val="983855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ka-GE" sz="3600" b="1" dirty="0" smtClean="0">
                <a:solidFill>
                  <a:schemeClr val="accent1">
                    <a:lumMod val="50000"/>
                  </a:schemeClr>
                </a:solidFill>
              </a:rPr>
              <a:t>ქრონიკული დაავადებების სამკურნალო მედიკამენტებით უზრუნველყოფის </a:t>
            </a:r>
            <a:r>
              <a:rPr lang="ka-GE" sz="3600" b="1" dirty="0" smtClean="0">
                <a:solidFill>
                  <a:schemeClr val="accent1">
                    <a:lumMod val="50000"/>
                  </a:schemeClr>
                </a:solidFill>
              </a:rPr>
              <a:t>სახელმწიფო </a:t>
            </a:r>
            <a:r>
              <a:rPr lang="ka-GE" sz="3600" b="1" dirty="0" smtClean="0">
                <a:solidFill>
                  <a:schemeClr val="accent1">
                    <a:lumMod val="50000"/>
                  </a:schemeClr>
                </a:solidFill>
              </a:rPr>
              <a:t>პროგრამა</a:t>
            </a:r>
            <a:endParaRPr lang="en-US" sz="3600" b="1" dirty="0">
              <a:solidFill>
                <a:schemeClr val="accent1">
                  <a:lumMod val="50000"/>
                </a:schemeClr>
              </a:solidFill>
            </a:endParaRPr>
          </a:p>
        </p:txBody>
      </p:sp>
      <p:sp>
        <p:nvSpPr>
          <p:cNvPr id="3" name="Subtitle 2"/>
          <p:cNvSpPr>
            <a:spLocks noGrp="1"/>
          </p:cNvSpPr>
          <p:nvPr>
            <p:ph type="subTitle" idx="1"/>
          </p:nvPr>
        </p:nvSpPr>
        <p:spPr/>
        <p:txBody>
          <a:bodyPr>
            <a:normAutofit/>
          </a:bodyPr>
          <a:lstStyle/>
          <a:p>
            <a:endParaRPr lang="ka-GE" dirty="0" smtClean="0"/>
          </a:p>
          <a:p>
            <a:endParaRPr lang="ka-GE" dirty="0"/>
          </a:p>
          <a:p>
            <a:r>
              <a:rPr lang="ka-GE" b="1" dirty="0" smtClean="0">
                <a:solidFill>
                  <a:schemeClr val="accent1">
                    <a:lumMod val="50000"/>
                  </a:schemeClr>
                </a:solidFill>
              </a:rPr>
              <a:t>07.06.2019წ</a:t>
            </a:r>
            <a:endParaRPr lang="en-US" b="1" dirty="0">
              <a:solidFill>
                <a:schemeClr val="accent1">
                  <a:lumMod val="50000"/>
                </a:schemeClr>
              </a:solidFill>
            </a:endParaRPr>
          </a:p>
        </p:txBody>
      </p:sp>
    </p:spTree>
    <p:extLst>
      <p:ext uri="{BB962C8B-B14F-4D97-AF65-F5344CB8AC3E}">
        <p14:creationId xmlns:p14="http://schemas.microsoft.com/office/powerpoint/2010/main" val="1285945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1234439"/>
          </a:xfrm>
        </p:spPr>
        <p:txBody>
          <a:bodyPr>
            <a:normAutofit/>
          </a:bodyPr>
          <a:lstStyle/>
          <a:p>
            <a:r>
              <a:rPr lang="ka-GE" sz="2000" b="1" dirty="0" smtClean="0">
                <a:solidFill>
                  <a:schemeClr val="accent1">
                    <a:lumMod val="50000"/>
                  </a:schemeClr>
                </a:solidFill>
              </a:rPr>
              <a:t>7-მედიკამენტების </a:t>
            </a:r>
            <a:r>
              <a:rPr lang="ka-GE" sz="2000" b="1" dirty="0">
                <a:solidFill>
                  <a:schemeClr val="accent1">
                    <a:lumMod val="50000"/>
                  </a:schemeClr>
                </a:solidFill>
              </a:rPr>
              <a:t>საშუალო თვიური ხარჯვა მედიკამენტების/წლების </a:t>
            </a:r>
            <a:r>
              <a:rPr lang="ka-GE" sz="2000" b="1" dirty="0" smtClean="0">
                <a:solidFill>
                  <a:schemeClr val="accent1">
                    <a:lumMod val="50000"/>
                  </a:schemeClr>
                </a:solidFill>
              </a:rPr>
              <a:t>მიხედვით</a:t>
            </a:r>
            <a:r>
              <a:rPr lang="ka-GE" sz="2000" dirty="0" smtClean="0"/>
              <a:t/>
            </a:r>
            <a:br>
              <a:rPr lang="ka-GE" sz="2000" dirty="0" smtClean="0"/>
            </a:br>
            <a:r>
              <a:rPr lang="ka-GE" sz="2000" dirty="0" smtClean="0"/>
              <a:t> </a:t>
            </a:r>
            <a:r>
              <a:rPr lang="ka-GE" sz="2000" dirty="0"/>
              <a:t/>
            </a:r>
            <a:br>
              <a:rPr lang="ka-GE" sz="2000" dirty="0"/>
            </a:br>
            <a:r>
              <a:rPr lang="ka-GE" sz="2000" dirty="0">
                <a:solidFill>
                  <a:schemeClr val="accent1">
                    <a:lumMod val="50000"/>
                  </a:schemeClr>
                </a:solidFill>
              </a:rPr>
              <a:t>(</a:t>
            </a:r>
            <a:r>
              <a:rPr lang="ka-GE" sz="2000" b="1" dirty="0">
                <a:solidFill>
                  <a:srgbClr val="FF0000"/>
                </a:solidFill>
              </a:rPr>
              <a:t>ეპილეფსია</a:t>
            </a:r>
            <a:r>
              <a:rPr lang="ka-GE" sz="2000" dirty="0"/>
              <a:t> </a:t>
            </a:r>
            <a:r>
              <a:rPr lang="ka-GE" sz="2000" dirty="0">
                <a:solidFill>
                  <a:schemeClr val="accent1">
                    <a:lumMod val="50000"/>
                  </a:schemeClr>
                </a:solidFill>
              </a:rPr>
              <a:t>-6 მედიკამენტი)</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36976771"/>
              </p:ext>
            </p:extLst>
          </p:nvPr>
        </p:nvGraphicFramePr>
        <p:xfrm>
          <a:off x="838200" y="1572768"/>
          <a:ext cx="10515600" cy="50657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56237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067"/>
            <a:ext cx="10515600" cy="1325563"/>
          </a:xfrm>
        </p:spPr>
        <p:txBody>
          <a:bodyPr>
            <a:normAutofit/>
          </a:bodyPr>
          <a:lstStyle/>
          <a:p>
            <a:r>
              <a:rPr lang="ka-GE" sz="2000" b="1" dirty="0">
                <a:solidFill>
                  <a:schemeClr val="accent1">
                    <a:lumMod val="50000"/>
                  </a:schemeClr>
                </a:solidFill>
              </a:rPr>
              <a:t>ვადის გასვლის გამო პროგრამიდან ამოღებულია 56 300 ლარის ღირებულების მედიკამენტი</a:t>
            </a:r>
            <a:endParaRPr lang="en-US" sz="2000" b="1"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26796141"/>
              </p:ext>
            </p:extLst>
          </p:nvPr>
        </p:nvGraphicFramePr>
        <p:xfrm>
          <a:off x="838200" y="1055803"/>
          <a:ext cx="10294856" cy="51376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45798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1078991"/>
          </a:xfrm>
        </p:spPr>
        <p:txBody>
          <a:bodyPr>
            <a:normAutofit fontScale="90000"/>
          </a:bodyPr>
          <a:lstStyle/>
          <a:p>
            <a:r>
              <a:rPr lang="ka-GE" sz="2000" b="1" dirty="0" smtClean="0">
                <a:solidFill>
                  <a:schemeClr val="accent1">
                    <a:lumMod val="50000"/>
                  </a:schemeClr>
                </a:solidFill>
              </a:rPr>
              <a:t>1-მედიკამენტების </a:t>
            </a:r>
            <a:r>
              <a:rPr lang="ka-GE" sz="2000" b="1" dirty="0">
                <a:solidFill>
                  <a:schemeClr val="accent1">
                    <a:lumMod val="50000"/>
                  </a:schemeClr>
                </a:solidFill>
              </a:rPr>
              <a:t>საშუალო თვიური ხარჯვა </a:t>
            </a:r>
            <a:r>
              <a:rPr lang="ka-GE" sz="2000" b="1" dirty="0" smtClean="0">
                <a:solidFill>
                  <a:schemeClr val="accent1">
                    <a:lumMod val="50000"/>
                  </a:schemeClr>
                </a:solidFill>
              </a:rPr>
              <a:t>ბენეფიციარის სტატუსების/მედიკამენტების </a:t>
            </a:r>
            <a:r>
              <a:rPr lang="ka-GE" sz="2000" b="1" dirty="0">
                <a:solidFill>
                  <a:schemeClr val="accent1">
                    <a:lumMod val="50000"/>
                  </a:schemeClr>
                </a:solidFill>
              </a:rPr>
              <a:t>მიხედვით </a:t>
            </a:r>
            <a:r>
              <a:rPr lang="ka-GE" sz="2000" dirty="0" smtClean="0">
                <a:solidFill>
                  <a:schemeClr val="accent1">
                    <a:lumMod val="50000"/>
                  </a:schemeClr>
                </a:solidFill>
              </a:rPr>
              <a:t>(</a:t>
            </a:r>
            <a:r>
              <a:rPr lang="ka-GE" sz="2000" b="1" dirty="0">
                <a:solidFill>
                  <a:srgbClr val="FF0000"/>
                </a:solidFill>
              </a:rPr>
              <a:t>გულ-სისხლძარღვთა </a:t>
            </a:r>
            <a:r>
              <a:rPr lang="ka-GE" sz="2000" dirty="0">
                <a:solidFill>
                  <a:schemeClr val="accent1">
                    <a:lumMod val="50000"/>
                  </a:schemeClr>
                </a:solidFill>
              </a:rPr>
              <a:t>მიმართულება13 მედიკამენტი</a:t>
            </a:r>
            <a:r>
              <a:rPr lang="ka-GE" sz="2000" dirty="0" smtClean="0">
                <a:solidFill>
                  <a:schemeClr val="accent1">
                    <a:lumMod val="50000"/>
                  </a:schemeClr>
                </a:solidFill>
              </a:rPr>
              <a:t>) </a:t>
            </a:r>
            <a:br>
              <a:rPr lang="ka-GE" sz="2000" dirty="0" smtClean="0">
                <a:solidFill>
                  <a:schemeClr val="accent1">
                    <a:lumMod val="50000"/>
                  </a:schemeClr>
                </a:solidFill>
              </a:rPr>
            </a:br>
            <a:r>
              <a:rPr lang="ka-GE" sz="2000" dirty="0"/>
              <a:t/>
            </a:r>
            <a:br>
              <a:rPr lang="ka-GE" sz="2000" dirty="0"/>
            </a:br>
            <a:r>
              <a:rPr lang="ka-GE" sz="2000" dirty="0" smtClean="0">
                <a:solidFill>
                  <a:schemeClr val="accent1">
                    <a:lumMod val="50000"/>
                  </a:schemeClr>
                </a:solidFill>
              </a:rPr>
              <a:t>საანგარიშო პერიოდი 09.2018-05.2019</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67302883"/>
              </p:ext>
            </p:extLst>
          </p:nvPr>
        </p:nvGraphicFramePr>
        <p:xfrm>
          <a:off x="838200" y="1078992"/>
          <a:ext cx="10515600" cy="563270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493168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000" b="1" dirty="0" smtClean="0">
                <a:solidFill>
                  <a:schemeClr val="accent1">
                    <a:lumMod val="50000"/>
                  </a:schemeClr>
                </a:solidFill>
              </a:rPr>
              <a:t>2-მედიკამენტების </a:t>
            </a:r>
            <a:r>
              <a:rPr lang="ka-GE" sz="2000" b="1" dirty="0">
                <a:solidFill>
                  <a:schemeClr val="accent1">
                    <a:lumMod val="50000"/>
                  </a:schemeClr>
                </a:solidFill>
              </a:rPr>
              <a:t>საშუალო თვიური ხარჯვა ბენეფიციარის სტატუსების/მედიკამენტების მიხედვით </a:t>
            </a:r>
            <a:r>
              <a:rPr lang="ka-GE" sz="2000" dirty="0">
                <a:solidFill>
                  <a:schemeClr val="accent1">
                    <a:lumMod val="50000"/>
                  </a:schemeClr>
                </a:solidFill>
              </a:rPr>
              <a:t>(</a:t>
            </a:r>
            <a:r>
              <a:rPr lang="ka-GE" sz="2000" b="1" dirty="0">
                <a:solidFill>
                  <a:srgbClr val="FF0000"/>
                </a:solidFill>
              </a:rPr>
              <a:t>გულ-სისხლძარღვთა </a:t>
            </a:r>
            <a:r>
              <a:rPr lang="ka-GE" sz="2000" dirty="0" smtClean="0">
                <a:solidFill>
                  <a:schemeClr val="accent1">
                    <a:lumMod val="50000"/>
                  </a:schemeClr>
                </a:solidFill>
              </a:rPr>
              <a:t>მიმართულება 9 </a:t>
            </a:r>
            <a:r>
              <a:rPr lang="ka-GE" sz="2000" dirty="0">
                <a:solidFill>
                  <a:schemeClr val="accent1">
                    <a:lumMod val="50000"/>
                  </a:schemeClr>
                </a:solidFill>
              </a:rPr>
              <a:t>მედიკამენტი) </a:t>
            </a:r>
            <a:br>
              <a:rPr lang="ka-GE" sz="2000" dirty="0">
                <a:solidFill>
                  <a:schemeClr val="accent1">
                    <a:lumMod val="50000"/>
                  </a:schemeClr>
                </a:solidFill>
              </a:rPr>
            </a:br>
            <a:r>
              <a:rPr lang="ka-GE" sz="2000" dirty="0"/>
              <a:t/>
            </a:r>
            <a:br>
              <a:rPr lang="ka-GE" sz="2000" dirty="0"/>
            </a:br>
            <a:r>
              <a:rPr lang="ka-GE" sz="2000" dirty="0">
                <a:solidFill>
                  <a:schemeClr val="accent1">
                    <a:lumMod val="50000"/>
                  </a:schemeClr>
                </a:solidFill>
              </a:rPr>
              <a:t>საანგარიშო პერიოდი 09.2018-05.2019</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41991752"/>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70009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734207" cy="1325563"/>
          </a:xfrm>
        </p:spPr>
        <p:txBody>
          <a:bodyPr>
            <a:normAutofit/>
          </a:bodyPr>
          <a:lstStyle/>
          <a:p>
            <a:r>
              <a:rPr lang="ka-GE" sz="2000" b="1" dirty="0" smtClean="0">
                <a:solidFill>
                  <a:schemeClr val="accent1">
                    <a:lumMod val="50000"/>
                  </a:schemeClr>
                </a:solidFill>
              </a:rPr>
              <a:t>3-მედიკამენტების </a:t>
            </a:r>
            <a:r>
              <a:rPr lang="ka-GE" sz="2000" b="1" dirty="0">
                <a:solidFill>
                  <a:schemeClr val="accent1">
                    <a:lumMod val="50000"/>
                  </a:schemeClr>
                </a:solidFill>
              </a:rPr>
              <a:t>საშუალო თვიური ხარჯვა ბენეფიციარის სტატუსების/მედიკამენტების მიხედვით </a:t>
            </a:r>
            <a:r>
              <a:rPr lang="ka-GE" sz="2000" dirty="0" smtClean="0">
                <a:solidFill>
                  <a:schemeClr val="accent1">
                    <a:lumMod val="50000"/>
                  </a:schemeClr>
                </a:solidFill>
              </a:rPr>
              <a:t>(</a:t>
            </a:r>
            <a:r>
              <a:rPr lang="ka-GE" sz="2000" b="1" dirty="0" smtClean="0">
                <a:solidFill>
                  <a:srgbClr val="FF0000"/>
                </a:solidFill>
              </a:rPr>
              <a:t>დიაბეტი</a:t>
            </a:r>
            <a:r>
              <a:rPr lang="ka-GE" sz="2000" dirty="0" smtClean="0"/>
              <a:t> </a:t>
            </a:r>
            <a:r>
              <a:rPr lang="ka-GE" sz="2000" dirty="0" smtClean="0">
                <a:solidFill>
                  <a:schemeClr val="accent1">
                    <a:lumMod val="50000"/>
                  </a:schemeClr>
                </a:solidFill>
              </a:rPr>
              <a:t>- 3 </a:t>
            </a:r>
            <a:r>
              <a:rPr lang="ka-GE" sz="2000" dirty="0">
                <a:solidFill>
                  <a:schemeClr val="accent1">
                    <a:lumMod val="50000"/>
                  </a:schemeClr>
                </a:solidFill>
              </a:rPr>
              <a:t>მედიკამენტი) </a:t>
            </a:r>
            <a:br>
              <a:rPr lang="ka-GE" sz="2000" dirty="0">
                <a:solidFill>
                  <a:schemeClr val="accent1">
                    <a:lumMod val="50000"/>
                  </a:schemeClr>
                </a:solidFill>
              </a:rPr>
            </a:br>
            <a:r>
              <a:rPr lang="ka-GE" sz="2000" dirty="0" smtClean="0"/>
              <a:t/>
            </a:r>
            <a:br>
              <a:rPr lang="ka-GE" sz="2000" dirty="0" smtClean="0"/>
            </a:br>
            <a:r>
              <a:rPr lang="ka-GE" sz="2000" dirty="0">
                <a:solidFill>
                  <a:schemeClr val="accent1">
                    <a:lumMod val="50000"/>
                  </a:schemeClr>
                </a:solidFill>
              </a:rPr>
              <a:t>საანგარიშო პერიოდი 09.2018-05.2019</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17720937"/>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8029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sz="2000" b="1" dirty="0" smtClean="0">
                <a:solidFill>
                  <a:schemeClr val="accent1">
                    <a:lumMod val="50000"/>
                  </a:schemeClr>
                </a:solidFill>
              </a:rPr>
              <a:t>4-მედიკამენტების </a:t>
            </a:r>
            <a:r>
              <a:rPr lang="ka-GE" sz="2000" b="1" dirty="0">
                <a:solidFill>
                  <a:schemeClr val="accent1">
                    <a:lumMod val="50000"/>
                  </a:schemeClr>
                </a:solidFill>
              </a:rPr>
              <a:t>საშუალო თვიური ხარჯვა ბენეფიციარის სტატუსების/მედიკამენტების მიხედვით </a:t>
            </a:r>
            <a:r>
              <a:rPr lang="ka-GE" sz="2000" dirty="0" smtClean="0">
                <a:solidFill>
                  <a:schemeClr val="accent1">
                    <a:lumMod val="50000"/>
                  </a:schemeClr>
                </a:solidFill>
              </a:rPr>
              <a:t>(</a:t>
            </a:r>
            <a:r>
              <a:rPr lang="ka-GE" sz="2000" b="1" dirty="0" smtClean="0">
                <a:solidFill>
                  <a:srgbClr val="FF0000"/>
                </a:solidFill>
              </a:rPr>
              <a:t>ფარისებრი</a:t>
            </a:r>
            <a:r>
              <a:rPr lang="ka-GE" sz="2000" dirty="0" smtClean="0"/>
              <a:t> </a:t>
            </a:r>
            <a:r>
              <a:rPr lang="ka-GE" sz="2000" dirty="0" smtClean="0">
                <a:solidFill>
                  <a:schemeClr val="accent1">
                    <a:lumMod val="50000"/>
                  </a:schemeClr>
                </a:solidFill>
              </a:rPr>
              <a:t>ჯირკვლის დაავადებები- 2 </a:t>
            </a:r>
            <a:r>
              <a:rPr lang="ka-GE" sz="2000" dirty="0">
                <a:solidFill>
                  <a:schemeClr val="accent1">
                    <a:lumMod val="50000"/>
                  </a:schemeClr>
                </a:solidFill>
              </a:rPr>
              <a:t>მედიკამენტი) </a:t>
            </a:r>
            <a:r>
              <a:rPr lang="ka-GE" sz="2000" dirty="0" smtClean="0">
                <a:solidFill>
                  <a:schemeClr val="accent1">
                    <a:lumMod val="50000"/>
                  </a:schemeClr>
                </a:solidFill>
              </a:rPr>
              <a:t/>
            </a:r>
            <a:br>
              <a:rPr lang="ka-GE" sz="2000" dirty="0" smtClean="0">
                <a:solidFill>
                  <a:schemeClr val="accent1">
                    <a:lumMod val="50000"/>
                  </a:schemeClr>
                </a:solidFill>
              </a:rPr>
            </a:br>
            <a:r>
              <a:rPr lang="ka-GE" sz="2000" dirty="0"/>
              <a:t/>
            </a:r>
            <a:br>
              <a:rPr lang="ka-GE" sz="2000" dirty="0"/>
            </a:br>
            <a:r>
              <a:rPr lang="ka-GE" sz="2000" dirty="0">
                <a:solidFill>
                  <a:schemeClr val="accent1">
                    <a:lumMod val="50000"/>
                  </a:schemeClr>
                </a:solidFill>
              </a:rPr>
              <a:t>საანგარიშო პერიოდი 09.2018-05.2019</a:t>
            </a:r>
            <a:br>
              <a:rPr lang="ka-GE" sz="2000" dirty="0">
                <a:solidFill>
                  <a:schemeClr val="accent1">
                    <a:lumMod val="50000"/>
                  </a:schemeClr>
                </a:solidFill>
              </a:rPr>
            </a:b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676174027"/>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76609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000" b="1" dirty="0" smtClean="0">
                <a:solidFill>
                  <a:schemeClr val="accent1">
                    <a:lumMod val="50000"/>
                  </a:schemeClr>
                </a:solidFill>
              </a:rPr>
              <a:t>5-მედიკამენტების </a:t>
            </a:r>
            <a:r>
              <a:rPr lang="ka-GE" sz="2000" b="1" dirty="0">
                <a:solidFill>
                  <a:schemeClr val="accent1">
                    <a:lumMod val="50000"/>
                  </a:schemeClr>
                </a:solidFill>
              </a:rPr>
              <a:t>საშუალო თვიური ხარჯვა ბენეფიციარის სტატუსების/მედიკამენტების მიხედვით </a:t>
            </a:r>
            <a:r>
              <a:rPr lang="ka-GE" sz="2000" b="1" dirty="0" smtClean="0">
                <a:solidFill>
                  <a:schemeClr val="accent1">
                    <a:lumMod val="50000"/>
                  </a:schemeClr>
                </a:solidFill>
              </a:rPr>
              <a:t>(</a:t>
            </a:r>
            <a:r>
              <a:rPr lang="ka-GE" sz="2000" b="1" dirty="0" smtClean="0">
                <a:solidFill>
                  <a:srgbClr val="FF0000"/>
                </a:solidFill>
              </a:rPr>
              <a:t>ფილტვის </a:t>
            </a:r>
            <a:r>
              <a:rPr lang="ka-GE" sz="2000" b="1" dirty="0" smtClean="0">
                <a:solidFill>
                  <a:srgbClr val="FF0000"/>
                </a:solidFill>
              </a:rPr>
              <a:t>დაავადებები </a:t>
            </a:r>
            <a:r>
              <a:rPr lang="ka-GE" sz="2000" dirty="0" smtClean="0">
                <a:solidFill>
                  <a:schemeClr val="accent1">
                    <a:lumMod val="50000"/>
                  </a:schemeClr>
                </a:solidFill>
              </a:rPr>
              <a:t>- 6 </a:t>
            </a:r>
            <a:r>
              <a:rPr lang="ka-GE" sz="2000" dirty="0" smtClean="0">
                <a:solidFill>
                  <a:schemeClr val="accent1">
                    <a:lumMod val="50000"/>
                  </a:schemeClr>
                </a:solidFill>
              </a:rPr>
              <a:t>მედიკამენტი)</a:t>
            </a:r>
            <a:br>
              <a:rPr lang="ka-GE" sz="2000" dirty="0" smtClean="0">
                <a:solidFill>
                  <a:schemeClr val="accent1">
                    <a:lumMod val="50000"/>
                  </a:schemeClr>
                </a:solidFill>
              </a:rPr>
            </a:br>
            <a:r>
              <a:rPr lang="ka-GE" sz="2000" dirty="0"/>
              <a:t/>
            </a:r>
            <a:br>
              <a:rPr lang="ka-GE" sz="2000" dirty="0"/>
            </a:br>
            <a:r>
              <a:rPr lang="ka-GE" sz="2000" dirty="0">
                <a:solidFill>
                  <a:schemeClr val="accent1">
                    <a:lumMod val="50000"/>
                  </a:schemeClr>
                </a:solidFill>
              </a:rPr>
              <a:t>საანგარიშო პერიოდი 09.2018-05.2019</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930198688"/>
              </p:ext>
            </p:extLst>
          </p:nvPr>
        </p:nvGraphicFramePr>
        <p:xfrm>
          <a:off x="838200" y="1690688"/>
          <a:ext cx="10515600" cy="490213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66346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759"/>
            <a:ext cx="10764187" cy="2075688"/>
          </a:xfrm>
        </p:spPr>
        <p:txBody>
          <a:bodyPr>
            <a:normAutofit/>
          </a:bodyPr>
          <a:lstStyle/>
          <a:p>
            <a:r>
              <a:rPr lang="ka-GE" sz="2000" b="1" dirty="0" smtClean="0">
                <a:solidFill>
                  <a:schemeClr val="accent1">
                    <a:lumMod val="50000"/>
                  </a:schemeClr>
                </a:solidFill>
              </a:rPr>
              <a:t>6-მედიკამენტების </a:t>
            </a:r>
            <a:r>
              <a:rPr lang="ka-GE" sz="2000" b="1" dirty="0">
                <a:solidFill>
                  <a:schemeClr val="accent1">
                    <a:lumMod val="50000"/>
                  </a:schemeClr>
                </a:solidFill>
              </a:rPr>
              <a:t>საშუალო თვიური ხარჯვა ბენეფიციარის სტატუსების/მედიკამენტების</a:t>
            </a:r>
            <a:r>
              <a:rPr lang="ka-GE" sz="2000" b="1" dirty="0" smtClean="0">
                <a:solidFill>
                  <a:schemeClr val="accent1">
                    <a:lumMod val="50000"/>
                  </a:schemeClr>
                </a:solidFill>
              </a:rPr>
              <a:t> </a:t>
            </a:r>
            <a:r>
              <a:rPr lang="ka-GE" sz="2000" b="1" dirty="0">
                <a:solidFill>
                  <a:schemeClr val="accent1">
                    <a:lumMod val="50000"/>
                  </a:schemeClr>
                </a:solidFill>
              </a:rPr>
              <a:t>მიხედვით </a:t>
            </a:r>
            <a:r>
              <a:rPr lang="ka-GE" sz="2000" dirty="0" smtClean="0">
                <a:solidFill>
                  <a:schemeClr val="accent1">
                    <a:lumMod val="50000"/>
                  </a:schemeClr>
                </a:solidFill>
              </a:rPr>
              <a:t>(</a:t>
            </a:r>
            <a:r>
              <a:rPr lang="ka-GE" sz="2000" b="1" dirty="0" smtClean="0">
                <a:solidFill>
                  <a:srgbClr val="FF0000"/>
                </a:solidFill>
              </a:rPr>
              <a:t>პარკინსონი </a:t>
            </a:r>
            <a:r>
              <a:rPr lang="ka-GE" sz="2000" dirty="0" smtClean="0">
                <a:solidFill>
                  <a:schemeClr val="accent1">
                    <a:lumMod val="50000"/>
                  </a:schemeClr>
                </a:solidFill>
              </a:rPr>
              <a:t>-</a:t>
            </a:r>
            <a:r>
              <a:rPr lang="ka-GE" sz="2000" dirty="0" smtClean="0">
                <a:solidFill>
                  <a:schemeClr val="accent1">
                    <a:lumMod val="50000"/>
                  </a:schemeClr>
                </a:solidFill>
              </a:rPr>
              <a:t>2 მედიკამენტი, </a:t>
            </a:r>
            <a:r>
              <a:rPr lang="ka-GE" sz="2000" b="1" dirty="0" smtClean="0">
                <a:solidFill>
                  <a:srgbClr val="FF0000"/>
                </a:solidFill>
              </a:rPr>
              <a:t>ეპილეფსია</a:t>
            </a:r>
            <a:r>
              <a:rPr lang="ka-GE" sz="2000" dirty="0" smtClean="0"/>
              <a:t> </a:t>
            </a:r>
            <a:r>
              <a:rPr lang="ka-GE" sz="2000" dirty="0">
                <a:solidFill>
                  <a:schemeClr val="accent1">
                    <a:lumMod val="50000"/>
                  </a:schemeClr>
                </a:solidFill>
              </a:rPr>
              <a:t>-6 მედიკამენტი</a:t>
            </a:r>
            <a:r>
              <a:rPr lang="ka-GE" sz="2000" dirty="0" smtClean="0">
                <a:solidFill>
                  <a:schemeClr val="accent1">
                    <a:lumMod val="50000"/>
                  </a:schemeClr>
                </a:solidFill>
              </a:rPr>
              <a:t>)</a:t>
            </a:r>
            <a:br>
              <a:rPr lang="ka-GE" sz="2000" dirty="0" smtClean="0">
                <a:solidFill>
                  <a:schemeClr val="accent1">
                    <a:lumMod val="50000"/>
                  </a:schemeClr>
                </a:solidFill>
              </a:rPr>
            </a:br>
            <a:r>
              <a:rPr lang="ka-GE" sz="2000" dirty="0"/>
              <a:t/>
            </a:r>
            <a:br>
              <a:rPr lang="ka-GE" sz="2000" dirty="0"/>
            </a:br>
            <a:r>
              <a:rPr lang="ka-GE" sz="2000" dirty="0">
                <a:solidFill>
                  <a:schemeClr val="accent1">
                    <a:lumMod val="50000"/>
                  </a:schemeClr>
                </a:solidFill>
              </a:rPr>
              <a:t>საანგარიშო პერიოდი 09.2018-05.2019</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12824849"/>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18893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56667"/>
            <a:ext cx="10515600" cy="1325563"/>
          </a:xfrm>
        </p:spPr>
        <p:txBody>
          <a:bodyPr>
            <a:normAutofit fontScale="90000"/>
          </a:bodyPr>
          <a:lstStyle/>
          <a:p>
            <a:r>
              <a:rPr lang="ka-GE" sz="2000" dirty="0" smtClean="0"/>
              <a:t/>
            </a:r>
            <a:br>
              <a:rPr lang="ka-GE" sz="2000" dirty="0" smtClean="0"/>
            </a:br>
            <a:r>
              <a:rPr lang="ka-GE" sz="2000" dirty="0" smtClean="0"/>
              <a:t/>
            </a:r>
            <a:br>
              <a:rPr lang="ka-GE" sz="2000" dirty="0" smtClean="0"/>
            </a:br>
            <a:r>
              <a:rPr lang="ka-GE" sz="2000" dirty="0"/>
              <a:t/>
            </a:r>
            <a:br>
              <a:rPr lang="ka-GE" sz="2000" dirty="0"/>
            </a:br>
            <a:r>
              <a:rPr lang="ka-GE" sz="2000" b="1" dirty="0" smtClean="0">
                <a:solidFill>
                  <a:schemeClr val="accent1">
                    <a:lumMod val="50000"/>
                  </a:schemeClr>
                </a:solidFill>
              </a:rPr>
              <a:t>ზოგადი ტენდენცია</a:t>
            </a:r>
            <a:r>
              <a:rPr lang="ka-GE" sz="2000" b="1" dirty="0" smtClean="0">
                <a:solidFill>
                  <a:srgbClr val="FF0000"/>
                </a:solidFill>
              </a:rPr>
              <a:t>* </a:t>
            </a:r>
            <a:br>
              <a:rPr lang="ka-GE" sz="2000" b="1" dirty="0" smtClean="0">
                <a:solidFill>
                  <a:srgbClr val="FF0000"/>
                </a:solidFill>
              </a:rPr>
            </a:br>
            <a:r>
              <a:rPr lang="ka-GE" sz="2000" dirty="0"/>
              <a:t/>
            </a:r>
            <a:br>
              <a:rPr lang="ka-GE" sz="2000" dirty="0"/>
            </a:br>
            <a:endParaRPr lang="en-US" sz="2000"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85054473"/>
              </p:ext>
            </p:extLst>
          </p:nvPr>
        </p:nvGraphicFramePr>
        <p:xfrm>
          <a:off x="838200" y="1243584"/>
          <a:ext cx="10515600" cy="493337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3099816" y="6373368"/>
            <a:ext cx="8714232" cy="307777"/>
          </a:xfrm>
          <a:prstGeom prst="rect">
            <a:avLst/>
          </a:prstGeom>
          <a:noFill/>
        </p:spPr>
        <p:txBody>
          <a:bodyPr wrap="square" rtlCol="0">
            <a:spAutoFit/>
          </a:bodyPr>
          <a:lstStyle/>
          <a:p>
            <a:pPr algn="r"/>
            <a:r>
              <a:rPr lang="ka-GE" sz="1400" b="1" dirty="0" smtClean="0">
                <a:solidFill>
                  <a:srgbClr val="FF0000"/>
                </a:solidFill>
              </a:rPr>
              <a:t>* </a:t>
            </a:r>
            <a:r>
              <a:rPr lang="ka-GE" sz="1400" b="1" i="1" dirty="0" smtClean="0">
                <a:solidFill>
                  <a:srgbClr val="FF0000"/>
                </a:solidFill>
              </a:rPr>
              <a:t>მონაცემები აღებულია 09.2018-05.2019 საანგარიშო პერიოდის მიხედვით</a:t>
            </a:r>
            <a:endParaRPr lang="en-US" sz="1400" b="1" i="1" dirty="0">
              <a:solidFill>
                <a:srgbClr val="FF0000"/>
              </a:solidFill>
            </a:endParaRPr>
          </a:p>
        </p:txBody>
      </p:sp>
    </p:spTree>
    <p:extLst>
      <p:ext uri="{BB962C8B-B14F-4D97-AF65-F5344CB8AC3E}">
        <p14:creationId xmlns:p14="http://schemas.microsoft.com/office/powerpoint/2010/main" val="41472956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000" b="1" dirty="0" smtClean="0">
                <a:solidFill>
                  <a:schemeClr val="accent1">
                    <a:lumMod val="50000"/>
                  </a:schemeClr>
                </a:solidFill>
              </a:rPr>
              <a:t>მედიკამენტების ჯამური ხარჯვის (აბი/კოლოფი) ტენდენცია მიმართულებების/წლების მიხედვით</a:t>
            </a:r>
            <a:endParaRPr lang="en-US" sz="2000" b="1"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15365724"/>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88955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89952"/>
          </a:xfrm>
        </p:spPr>
        <p:txBody>
          <a:bodyPr>
            <a:normAutofit fontScale="90000"/>
          </a:bodyPr>
          <a:lstStyle/>
          <a:p>
            <a:r>
              <a:rPr lang="ka-GE" b="1" dirty="0">
                <a:solidFill>
                  <a:schemeClr val="accent1">
                    <a:lumMod val="50000"/>
                  </a:schemeClr>
                </a:solidFill>
              </a:rPr>
              <a:t>ბენეფიციართა დინამიკა</a:t>
            </a:r>
            <a:endParaRPr lang="en-US" b="1"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458921537"/>
              </p:ext>
            </p:extLst>
          </p:nvPr>
        </p:nvGraphicFramePr>
        <p:xfrm>
          <a:off x="0" y="1167618"/>
          <a:ext cx="11718388" cy="561723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6381558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000" b="1" dirty="0" smtClean="0">
                <a:solidFill>
                  <a:schemeClr val="accent1">
                    <a:lumMod val="50000"/>
                  </a:schemeClr>
                </a:solidFill>
              </a:rPr>
              <a:t>მედიკამენტების ხარჯი  (ლარი) 2019 </a:t>
            </a:r>
            <a:r>
              <a:rPr lang="ka-GE" sz="2000" b="1" dirty="0">
                <a:solidFill>
                  <a:schemeClr val="accent1">
                    <a:lumMod val="50000"/>
                  </a:schemeClr>
                </a:solidFill>
              </a:rPr>
              <a:t>წლის 1 ივნისის მდგომარეობით</a:t>
            </a:r>
            <a:br>
              <a:rPr lang="ka-GE" sz="2000" b="1" dirty="0">
                <a:solidFill>
                  <a:schemeClr val="accent1">
                    <a:lumMod val="50000"/>
                  </a:schemeClr>
                </a:solidFill>
              </a:rPr>
            </a:br>
            <a:endParaRPr lang="en-US" sz="2000" b="1"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17012964"/>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685615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000" b="1" dirty="0" smtClean="0">
                <a:solidFill>
                  <a:schemeClr val="accent1">
                    <a:lumMod val="50000"/>
                  </a:schemeClr>
                </a:solidFill>
              </a:rPr>
              <a:t>პაციენტის მიერ გადახდილი ჯამური თანხა წლების მიხედვით</a:t>
            </a:r>
            <a:endParaRPr lang="en-US" sz="2000" b="1"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557631856"/>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032159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000" b="1" dirty="0" smtClean="0">
                <a:solidFill>
                  <a:schemeClr val="accent1">
                    <a:lumMod val="50000"/>
                  </a:schemeClr>
                </a:solidFill>
              </a:rPr>
              <a:t>საპროგნოზო წლიური ბიუჯეტი (ლარი)</a:t>
            </a:r>
            <a:endParaRPr lang="en-US" sz="2000" b="1"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90261814"/>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764784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000" b="1" dirty="0" smtClean="0">
                <a:solidFill>
                  <a:schemeClr val="accent1">
                    <a:lumMod val="50000"/>
                  </a:schemeClr>
                </a:solidFill>
              </a:rPr>
              <a:t>საპროგნოზო ბენეფიციართა რაოდენობა</a:t>
            </a:r>
            <a:endParaRPr lang="en-US" sz="2000" b="1"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108047855"/>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433959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000" b="1" dirty="0" smtClean="0">
                <a:solidFill>
                  <a:schemeClr val="accent1">
                    <a:lumMod val="50000"/>
                  </a:schemeClr>
                </a:solidFill>
              </a:rPr>
              <a:t>ბენეფიციართა მომართვიანობის ზრდა (სასურველი პოზიტიური სცენარი) </a:t>
            </a:r>
            <a:endParaRPr lang="en-US" sz="2000" b="1"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45137731"/>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540749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783824" cy="1325563"/>
          </a:xfrm>
        </p:spPr>
        <p:txBody>
          <a:bodyPr>
            <a:normAutofit/>
          </a:bodyPr>
          <a:lstStyle/>
          <a:p>
            <a:r>
              <a:rPr lang="ka-GE" sz="2000" b="1" dirty="0" smtClean="0">
                <a:solidFill>
                  <a:schemeClr val="accent1">
                    <a:lumMod val="50000"/>
                  </a:schemeClr>
                </a:solidFill>
              </a:rPr>
              <a:t>რეგისტრირებული </a:t>
            </a:r>
            <a:r>
              <a:rPr lang="ka-GE" sz="2000" b="1" dirty="0">
                <a:solidFill>
                  <a:schemeClr val="accent1">
                    <a:lumMod val="50000"/>
                  </a:schemeClr>
                </a:solidFill>
              </a:rPr>
              <a:t>ბენეფიციარების რაოდენობა სტატუსების </a:t>
            </a:r>
            <a:r>
              <a:rPr lang="ka-GE" sz="2000" b="1" dirty="0" smtClean="0">
                <a:solidFill>
                  <a:schemeClr val="accent1">
                    <a:lumMod val="50000"/>
                  </a:schemeClr>
                </a:solidFill>
              </a:rPr>
              <a:t>მიხედვით </a:t>
            </a:r>
            <a:br>
              <a:rPr lang="ka-GE" sz="2000" b="1" dirty="0" smtClean="0">
                <a:solidFill>
                  <a:schemeClr val="accent1">
                    <a:lumMod val="50000"/>
                  </a:schemeClr>
                </a:solidFill>
              </a:rPr>
            </a:br>
            <a:r>
              <a:rPr lang="ka-GE" sz="2000" b="1" dirty="0">
                <a:solidFill>
                  <a:schemeClr val="accent1">
                    <a:lumMod val="50000"/>
                  </a:schemeClr>
                </a:solidFill>
              </a:rPr>
              <a:t/>
            </a:r>
            <a:br>
              <a:rPr lang="ka-GE" sz="2000" b="1" dirty="0">
                <a:solidFill>
                  <a:schemeClr val="accent1">
                    <a:lumMod val="50000"/>
                  </a:schemeClr>
                </a:solidFill>
              </a:rPr>
            </a:br>
            <a:r>
              <a:rPr lang="ka-GE" sz="2000" b="1" dirty="0" smtClean="0">
                <a:solidFill>
                  <a:schemeClr val="accent1">
                    <a:lumMod val="50000"/>
                  </a:schemeClr>
                </a:solidFill>
              </a:rPr>
              <a:t>საანგარიშო პერიოდი 09.2018-05.2019</a:t>
            </a:r>
            <a:r>
              <a:rPr lang="en-US" sz="2000" b="1" dirty="0">
                <a:solidFill>
                  <a:schemeClr val="accent1">
                    <a:lumMod val="50000"/>
                  </a:schemeClr>
                </a:solidFill>
              </a:rPr>
              <a:t/>
            </a:r>
            <a:br>
              <a:rPr lang="en-US" sz="2000" b="1" dirty="0">
                <a:solidFill>
                  <a:schemeClr val="accent1">
                    <a:lumMod val="50000"/>
                  </a:schemeClr>
                </a:solidFill>
              </a:rPr>
            </a:br>
            <a:endParaRPr lang="en-US" sz="2000" b="1"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03557679"/>
              </p:ext>
            </p:extLst>
          </p:nvPr>
        </p:nvGraphicFramePr>
        <p:xfrm>
          <a:off x="838200" y="1408176"/>
          <a:ext cx="10515600" cy="51663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913309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8651"/>
            <a:ext cx="10515600" cy="1171067"/>
          </a:xfrm>
        </p:spPr>
        <p:txBody>
          <a:bodyPr>
            <a:normAutofit/>
          </a:bodyPr>
          <a:lstStyle/>
          <a:p>
            <a:r>
              <a:rPr lang="ka-GE" sz="2000" b="1" dirty="0" smtClean="0">
                <a:solidFill>
                  <a:schemeClr val="accent1">
                    <a:lumMod val="50000"/>
                  </a:schemeClr>
                </a:solidFill>
              </a:rPr>
              <a:t>1-მედიკამენტების </a:t>
            </a:r>
            <a:r>
              <a:rPr lang="ka-GE" sz="2000" b="1" dirty="0">
                <a:solidFill>
                  <a:schemeClr val="accent1">
                    <a:lumMod val="50000"/>
                  </a:schemeClr>
                </a:solidFill>
              </a:rPr>
              <a:t>საშუალო თვიური ხარჯვა მედიკამენტების/წლების მიხედვით </a:t>
            </a:r>
            <a:r>
              <a:rPr lang="ka-GE" sz="2000" dirty="0"/>
              <a:t/>
            </a:r>
            <a:br>
              <a:rPr lang="ka-GE" sz="2000" dirty="0"/>
            </a:br>
            <a:r>
              <a:rPr lang="ka-GE" sz="2000" dirty="0" smtClean="0"/>
              <a:t/>
            </a:r>
            <a:br>
              <a:rPr lang="ka-GE" sz="2000" dirty="0" smtClean="0"/>
            </a:br>
            <a:r>
              <a:rPr lang="ka-GE" sz="2000" dirty="0" smtClean="0">
                <a:solidFill>
                  <a:schemeClr val="accent1">
                    <a:lumMod val="50000"/>
                  </a:schemeClr>
                </a:solidFill>
              </a:rPr>
              <a:t>(</a:t>
            </a:r>
            <a:r>
              <a:rPr lang="ka-GE" sz="2000" b="1" dirty="0">
                <a:solidFill>
                  <a:srgbClr val="FF0000"/>
                </a:solidFill>
              </a:rPr>
              <a:t>გულ-სისხლძარღვთა </a:t>
            </a:r>
            <a:r>
              <a:rPr lang="ka-GE" sz="2000" dirty="0">
                <a:solidFill>
                  <a:schemeClr val="accent1">
                    <a:lumMod val="50000"/>
                  </a:schemeClr>
                </a:solidFill>
              </a:rPr>
              <a:t>მიმართულება13 მედიკამენტი)</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224303210"/>
              </p:ext>
            </p:extLst>
          </p:nvPr>
        </p:nvGraphicFramePr>
        <p:xfrm>
          <a:off x="838200" y="1042416"/>
          <a:ext cx="10515600" cy="566013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14117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79043"/>
          </a:xfrm>
        </p:spPr>
        <p:txBody>
          <a:bodyPr>
            <a:normAutofit/>
          </a:bodyPr>
          <a:lstStyle/>
          <a:p>
            <a:r>
              <a:rPr lang="ka-GE" sz="2000" b="1" dirty="0" smtClean="0">
                <a:solidFill>
                  <a:schemeClr val="accent1">
                    <a:lumMod val="50000"/>
                  </a:schemeClr>
                </a:solidFill>
              </a:rPr>
              <a:t>2-მედიკამენტების </a:t>
            </a:r>
            <a:r>
              <a:rPr lang="ka-GE" sz="2000" b="1" dirty="0">
                <a:solidFill>
                  <a:schemeClr val="accent1">
                    <a:lumMod val="50000"/>
                  </a:schemeClr>
                </a:solidFill>
              </a:rPr>
              <a:t>საშუალო თვიური ხარჯვა მედიკამენტების/წლების </a:t>
            </a:r>
            <a:r>
              <a:rPr lang="ka-GE" sz="2000" b="1" dirty="0" smtClean="0">
                <a:solidFill>
                  <a:schemeClr val="accent1">
                    <a:lumMod val="50000"/>
                  </a:schemeClr>
                </a:solidFill>
              </a:rPr>
              <a:t>მიხედვით</a:t>
            </a:r>
            <a:r>
              <a:rPr lang="ka-GE" sz="2000" dirty="0" smtClean="0"/>
              <a:t/>
            </a:r>
            <a:br>
              <a:rPr lang="ka-GE" sz="2000" dirty="0" smtClean="0"/>
            </a:br>
            <a:r>
              <a:rPr lang="ka-GE" sz="2000" dirty="0" smtClean="0"/>
              <a:t> </a:t>
            </a:r>
            <a:r>
              <a:rPr lang="ka-GE" sz="2000" dirty="0"/>
              <a:t/>
            </a:r>
            <a:br>
              <a:rPr lang="ka-GE" sz="2000" dirty="0"/>
            </a:br>
            <a:r>
              <a:rPr lang="ka-GE" sz="2000" dirty="0">
                <a:solidFill>
                  <a:schemeClr val="accent1">
                    <a:lumMod val="50000"/>
                  </a:schemeClr>
                </a:solidFill>
              </a:rPr>
              <a:t>(</a:t>
            </a:r>
            <a:r>
              <a:rPr lang="ka-GE" sz="2000" b="1" dirty="0">
                <a:solidFill>
                  <a:srgbClr val="FF0000"/>
                </a:solidFill>
              </a:rPr>
              <a:t>გულ-სისხლძარღვთა</a:t>
            </a:r>
            <a:r>
              <a:rPr lang="ka-GE" sz="2000" dirty="0"/>
              <a:t> </a:t>
            </a:r>
            <a:r>
              <a:rPr lang="ka-GE" sz="2000" dirty="0">
                <a:solidFill>
                  <a:schemeClr val="accent1">
                    <a:lumMod val="50000"/>
                  </a:schemeClr>
                </a:solidFill>
              </a:rPr>
              <a:t>მიმართულება 9 მედიკამენტი)</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792500810"/>
              </p:ext>
            </p:extLst>
          </p:nvPr>
        </p:nvGraphicFramePr>
        <p:xfrm>
          <a:off x="838200" y="1344168"/>
          <a:ext cx="10515600" cy="53492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19637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000" b="1" dirty="0" smtClean="0">
                <a:solidFill>
                  <a:schemeClr val="accent1">
                    <a:lumMod val="50000"/>
                  </a:schemeClr>
                </a:solidFill>
              </a:rPr>
              <a:t>3-მედიკამენტების </a:t>
            </a:r>
            <a:r>
              <a:rPr lang="ka-GE" sz="2000" b="1" dirty="0">
                <a:solidFill>
                  <a:schemeClr val="accent1">
                    <a:lumMod val="50000"/>
                  </a:schemeClr>
                </a:solidFill>
              </a:rPr>
              <a:t>საშუალო თვიური ხარჯვა მედიკამენტების/წლების </a:t>
            </a:r>
            <a:r>
              <a:rPr lang="ka-GE" sz="2000" b="1" dirty="0" smtClean="0">
                <a:solidFill>
                  <a:schemeClr val="accent1">
                    <a:lumMod val="50000"/>
                  </a:schemeClr>
                </a:solidFill>
              </a:rPr>
              <a:t>მიხედვით</a:t>
            </a:r>
            <a:r>
              <a:rPr lang="ka-GE" sz="2000" dirty="0" smtClean="0"/>
              <a:t/>
            </a:r>
            <a:br>
              <a:rPr lang="ka-GE" sz="2000" dirty="0" smtClean="0"/>
            </a:br>
            <a:r>
              <a:rPr lang="ka-GE" sz="2000" dirty="0" smtClean="0"/>
              <a:t> </a:t>
            </a:r>
            <a:r>
              <a:rPr lang="ka-GE" sz="2000" dirty="0"/>
              <a:t/>
            </a:r>
            <a:br>
              <a:rPr lang="ka-GE" sz="2000" dirty="0"/>
            </a:br>
            <a:r>
              <a:rPr lang="ka-GE" sz="2000" dirty="0">
                <a:solidFill>
                  <a:schemeClr val="accent1">
                    <a:lumMod val="50000"/>
                  </a:schemeClr>
                </a:solidFill>
              </a:rPr>
              <a:t>(</a:t>
            </a:r>
            <a:r>
              <a:rPr lang="ka-GE" sz="2000" b="1" dirty="0">
                <a:solidFill>
                  <a:srgbClr val="FF0000"/>
                </a:solidFill>
              </a:rPr>
              <a:t>დიაბეტი</a:t>
            </a:r>
            <a:r>
              <a:rPr lang="ka-GE" sz="2000" dirty="0"/>
              <a:t> </a:t>
            </a:r>
            <a:r>
              <a:rPr lang="ka-GE" sz="2000" dirty="0">
                <a:solidFill>
                  <a:schemeClr val="accent1">
                    <a:lumMod val="50000"/>
                  </a:schemeClr>
                </a:solidFill>
              </a:rPr>
              <a:t>-3 მედიკამენტი)</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595584873"/>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92414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000" b="1" dirty="0" smtClean="0">
                <a:solidFill>
                  <a:schemeClr val="accent1">
                    <a:lumMod val="50000"/>
                  </a:schemeClr>
                </a:solidFill>
              </a:rPr>
              <a:t>4-მედიკამენტების </a:t>
            </a:r>
            <a:r>
              <a:rPr lang="ka-GE" sz="2000" b="1" dirty="0">
                <a:solidFill>
                  <a:schemeClr val="accent1">
                    <a:lumMod val="50000"/>
                  </a:schemeClr>
                </a:solidFill>
              </a:rPr>
              <a:t>საშუალო თვიური ხარჯვა მედიკამენტების/წლების </a:t>
            </a:r>
            <a:r>
              <a:rPr lang="ka-GE" sz="2000" b="1" dirty="0" smtClean="0">
                <a:solidFill>
                  <a:schemeClr val="accent1">
                    <a:lumMod val="50000"/>
                  </a:schemeClr>
                </a:solidFill>
              </a:rPr>
              <a:t>მიხედვით</a:t>
            </a:r>
            <a:br>
              <a:rPr lang="ka-GE" sz="2000" b="1" dirty="0" smtClean="0">
                <a:solidFill>
                  <a:schemeClr val="accent1">
                    <a:lumMod val="50000"/>
                  </a:schemeClr>
                </a:solidFill>
              </a:rPr>
            </a:br>
            <a:r>
              <a:rPr lang="ka-GE" sz="2000" dirty="0" smtClean="0"/>
              <a:t> </a:t>
            </a:r>
            <a:r>
              <a:rPr lang="ka-GE" sz="2000" dirty="0"/>
              <a:t/>
            </a:r>
            <a:br>
              <a:rPr lang="ka-GE" sz="2000" dirty="0"/>
            </a:br>
            <a:r>
              <a:rPr lang="ka-GE" sz="2000" dirty="0">
                <a:solidFill>
                  <a:schemeClr val="accent1">
                    <a:lumMod val="50000"/>
                  </a:schemeClr>
                </a:solidFill>
              </a:rPr>
              <a:t>(</a:t>
            </a:r>
            <a:r>
              <a:rPr lang="ka-GE" sz="2000" b="1" dirty="0">
                <a:solidFill>
                  <a:srgbClr val="FF0000"/>
                </a:solidFill>
              </a:rPr>
              <a:t>ფარისებრი</a:t>
            </a:r>
            <a:r>
              <a:rPr lang="ka-GE" sz="2000" dirty="0"/>
              <a:t> </a:t>
            </a:r>
            <a:r>
              <a:rPr lang="ka-GE" sz="2000" dirty="0">
                <a:solidFill>
                  <a:schemeClr val="accent1">
                    <a:lumMod val="50000"/>
                  </a:schemeClr>
                </a:solidFill>
              </a:rPr>
              <a:t>-2 მედიკამენტი)</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544331639"/>
              </p:ext>
            </p:extLst>
          </p:nvPr>
        </p:nvGraphicFramePr>
        <p:xfrm>
          <a:off x="838200" y="1825625"/>
          <a:ext cx="10515600" cy="43513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99389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2025"/>
            <a:ext cx="10515600" cy="1097279"/>
          </a:xfrm>
        </p:spPr>
        <p:txBody>
          <a:bodyPr>
            <a:normAutofit/>
          </a:bodyPr>
          <a:lstStyle/>
          <a:p>
            <a:r>
              <a:rPr lang="ka-GE" sz="2000" b="1" dirty="0" smtClean="0">
                <a:solidFill>
                  <a:schemeClr val="accent1">
                    <a:lumMod val="50000"/>
                  </a:schemeClr>
                </a:solidFill>
              </a:rPr>
              <a:t>5-მედიკამენტების </a:t>
            </a:r>
            <a:r>
              <a:rPr lang="ka-GE" sz="2000" b="1" dirty="0">
                <a:solidFill>
                  <a:schemeClr val="accent1">
                    <a:lumMod val="50000"/>
                  </a:schemeClr>
                </a:solidFill>
              </a:rPr>
              <a:t>საშუალო თვიური ხარჯვა მედიკამენტების/წლების მიხედვით </a:t>
            </a:r>
            <a:r>
              <a:rPr lang="ka-GE" sz="2000" dirty="0" smtClean="0"/>
              <a:t/>
            </a:r>
            <a:br>
              <a:rPr lang="ka-GE" sz="2000" dirty="0" smtClean="0"/>
            </a:br>
            <a:r>
              <a:rPr lang="ka-GE" sz="2000" dirty="0"/>
              <a:t/>
            </a:r>
            <a:br>
              <a:rPr lang="ka-GE" sz="2000" dirty="0"/>
            </a:br>
            <a:r>
              <a:rPr lang="ka-GE" sz="2000" dirty="0">
                <a:solidFill>
                  <a:schemeClr val="accent1">
                    <a:lumMod val="50000"/>
                  </a:schemeClr>
                </a:solidFill>
              </a:rPr>
              <a:t>(</a:t>
            </a:r>
            <a:r>
              <a:rPr lang="ka-GE" sz="2000" b="1" dirty="0">
                <a:solidFill>
                  <a:srgbClr val="FF0000"/>
                </a:solidFill>
              </a:rPr>
              <a:t>ფილტვის დაავადებები </a:t>
            </a:r>
            <a:r>
              <a:rPr lang="ka-GE" sz="2000" dirty="0"/>
              <a:t>-</a:t>
            </a:r>
            <a:r>
              <a:rPr lang="ka-GE" sz="2000" dirty="0">
                <a:solidFill>
                  <a:schemeClr val="accent1">
                    <a:lumMod val="50000"/>
                  </a:schemeClr>
                </a:solidFill>
              </a:rPr>
              <a:t>7 მედიკამენტი)</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85310782"/>
              </p:ext>
            </p:extLst>
          </p:nvPr>
        </p:nvGraphicFramePr>
        <p:xfrm>
          <a:off x="838200" y="1289304"/>
          <a:ext cx="10515600" cy="556869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72656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33907"/>
          </a:xfrm>
        </p:spPr>
        <p:txBody>
          <a:bodyPr>
            <a:normAutofit/>
          </a:bodyPr>
          <a:lstStyle/>
          <a:p>
            <a:r>
              <a:rPr lang="ka-GE" sz="2000" b="1" dirty="0" smtClean="0">
                <a:solidFill>
                  <a:schemeClr val="accent1">
                    <a:lumMod val="50000"/>
                  </a:schemeClr>
                </a:solidFill>
              </a:rPr>
              <a:t>6-მედიკამენტების </a:t>
            </a:r>
            <a:r>
              <a:rPr lang="ka-GE" sz="2000" b="1" dirty="0">
                <a:solidFill>
                  <a:schemeClr val="accent1">
                    <a:lumMod val="50000"/>
                  </a:schemeClr>
                </a:solidFill>
              </a:rPr>
              <a:t>საშუალო თვიური ხარჯვა მედიკამენტების/წლების </a:t>
            </a:r>
            <a:r>
              <a:rPr lang="ka-GE" sz="2000" b="1" dirty="0" smtClean="0">
                <a:solidFill>
                  <a:schemeClr val="accent1">
                    <a:lumMod val="50000"/>
                  </a:schemeClr>
                </a:solidFill>
              </a:rPr>
              <a:t>მიხედვით</a:t>
            </a:r>
            <a:r>
              <a:rPr lang="ka-GE" sz="2000" dirty="0" smtClean="0"/>
              <a:t/>
            </a:r>
            <a:br>
              <a:rPr lang="ka-GE" sz="2000" dirty="0" smtClean="0"/>
            </a:br>
            <a:r>
              <a:rPr lang="ka-GE" sz="2000" dirty="0" smtClean="0"/>
              <a:t> </a:t>
            </a:r>
            <a:r>
              <a:rPr lang="ka-GE" sz="2000" dirty="0"/>
              <a:t/>
            </a:r>
            <a:br>
              <a:rPr lang="ka-GE" sz="2000" dirty="0"/>
            </a:br>
            <a:r>
              <a:rPr lang="ka-GE" sz="2000" dirty="0">
                <a:solidFill>
                  <a:schemeClr val="accent1">
                    <a:lumMod val="50000"/>
                  </a:schemeClr>
                </a:solidFill>
              </a:rPr>
              <a:t>(</a:t>
            </a:r>
            <a:r>
              <a:rPr lang="ka-GE" sz="2000" b="1" dirty="0">
                <a:solidFill>
                  <a:srgbClr val="FF0000"/>
                </a:solidFill>
              </a:rPr>
              <a:t>პარკინსონი</a:t>
            </a:r>
            <a:r>
              <a:rPr lang="ka-GE" sz="2000" dirty="0"/>
              <a:t> </a:t>
            </a:r>
            <a:r>
              <a:rPr lang="ka-GE" sz="2000" dirty="0">
                <a:solidFill>
                  <a:schemeClr val="accent1">
                    <a:lumMod val="50000"/>
                  </a:schemeClr>
                </a:solidFill>
              </a:rPr>
              <a:t>-2 მედიკამენტი)</a:t>
            </a:r>
            <a:endParaRPr lang="en-US" sz="2000" dirty="0">
              <a:solidFill>
                <a:schemeClr val="accent1">
                  <a:lumMod val="50000"/>
                </a:schemeClr>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225008385"/>
              </p:ext>
            </p:extLst>
          </p:nvPr>
        </p:nvGraphicFramePr>
        <p:xfrm>
          <a:off x="838200" y="1399032"/>
          <a:ext cx="10515600" cy="477793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983519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1044</TotalTime>
  <Words>950</Words>
  <Application>Microsoft Office PowerPoint</Application>
  <PresentationFormat>Widescreen</PresentationFormat>
  <Paragraphs>69</Paragraphs>
  <Slides>24</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Calibri</vt:lpstr>
      <vt:lpstr>Calibri Light</vt:lpstr>
      <vt:lpstr>Sylfaen</vt:lpstr>
      <vt:lpstr>Office Theme</vt:lpstr>
      <vt:lpstr>ქრონიკული დაავადებების სამკურნალო მედიკამენტებით უზრუნველყოფის სახელმწიფო პროგრამა</vt:lpstr>
      <vt:lpstr>ბენეფიციართა დინამიკა</vt:lpstr>
      <vt:lpstr>რეგისტრირებული ბენეფიციარების რაოდენობა სტატუსების მიხედვით   საანგარიშო პერიოდი 09.2018-05.2019 </vt:lpstr>
      <vt:lpstr>1-მედიკამენტების საშუალო თვიური ხარჯვა მედიკამენტების/წლების მიხედვით   (გულ-სისხლძარღვთა მიმართულება13 მედიკამენტი)</vt:lpstr>
      <vt:lpstr>2-მედიკამენტების საშუალო თვიური ხარჯვა მედიკამენტების/წლების მიხედვით   (გულ-სისხლძარღვთა მიმართულება 9 მედიკამენტი)</vt:lpstr>
      <vt:lpstr>3-მედიკამენტების საშუალო თვიური ხარჯვა მედიკამენტების/წლების მიხედვით   (დიაბეტი -3 მედიკამენტი)</vt:lpstr>
      <vt:lpstr>4-მედიკამენტების საშუალო თვიური ხარჯვა მედიკამენტების/წლების მიხედვით   (ფარისებრი -2 მედიკამენტი)</vt:lpstr>
      <vt:lpstr>5-მედიკამენტების საშუალო თვიური ხარჯვა მედიკამენტების/წლების მიხედვით   (ფილტვის დაავადებები -7 მედიკამენტი)</vt:lpstr>
      <vt:lpstr>6-მედიკამენტების საშუალო თვიური ხარჯვა მედიკამენტების/წლების მიხედვით   (პარკინსონი -2 მედიკამენტი)</vt:lpstr>
      <vt:lpstr>7-მედიკამენტების საშუალო თვიური ხარჯვა მედიკამენტების/წლების მიხედვით   (ეპილეფსია -6 მედიკამენტი)</vt:lpstr>
      <vt:lpstr>ვადის გასვლის გამო პროგრამიდან ამოღებულია 56 300 ლარის ღირებულების მედიკამენტი</vt:lpstr>
      <vt:lpstr>1-მედიკამენტების საშუალო თვიური ხარჯვა ბენეფიციარის სტატუსების/მედიკამენტების მიხედვით (გულ-სისხლძარღვთა მიმართულება13 მედიკამენტი)   საანგარიშო პერიოდი 09.2018-05.2019</vt:lpstr>
      <vt:lpstr>2-მედიკამენტების საშუალო თვიური ხარჯვა ბენეფიციარის სტატუსების/მედიკამენტების მიხედვით (გულ-სისხლძარღვთა მიმართულება 9 მედიკამენტი)   საანგარიშო პერიოდი 09.2018-05.2019</vt:lpstr>
      <vt:lpstr>3-მედიკამენტების საშუალო თვიური ხარჯვა ბენეფიციარის სტატუსების/მედიკამენტების მიხედვით (დიაბეტი - 3 მედიკამენტი)   საანგარიშო პერიოდი 09.2018-05.2019</vt:lpstr>
      <vt:lpstr>4-მედიკამენტების საშუალო თვიური ხარჯვა ბენეფიციარის სტატუსების/მედიკამენტების მიხედვით (ფარისებრი ჯირკვლის დაავადებები- 2 მედიკამენტი)   საანგარიშო პერიოდი 09.2018-05.2019 </vt:lpstr>
      <vt:lpstr>5-მედიკამენტების საშუალო თვიური ხარჯვა ბენეფიციარის სტატუსების/მედიკამენტების მიხედვით (ფილტვის დაავადებები - 6 მედიკამენტი)  საანგარიშო პერიოდი 09.2018-05.2019</vt:lpstr>
      <vt:lpstr>6-მედიკამენტების საშუალო თვიური ხარჯვა ბენეფიციარის სტატუსების/მედიკამენტების მიხედვით (პარკინსონი -2 მედიკამენტი, ეპილეფსია -6 მედიკამენტი)  საანგარიშო პერიოდი 09.2018-05.2019</vt:lpstr>
      <vt:lpstr>   ზოგადი ტენდენცია*   </vt:lpstr>
      <vt:lpstr>მედიკამენტების ჯამური ხარჯვის (აბი/კოლოფი) ტენდენცია მიმართულებების/წლების მიხედვით</vt:lpstr>
      <vt:lpstr>მედიკამენტების ხარჯი  (ლარი) 2019 წლის 1 ივნისის მდგომარეობით </vt:lpstr>
      <vt:lpstr>პაციენტის მიერ გადახდილი ჯამური თანხა წლების მიხედვით</vt:lpstr>
      <vt:lpstr>საპროგნოზო წლიური ბიუჯეტი (ლარი)</vt:lpstr>
      <vt:lpstr>საპროგნოზო ბენეფიციართა რაოდენობა</vt:lpstr>
      <vt:lpstr>ბენეფიციართა მომართვიანობის ზრდა (სასურველი პოზიტიური სცენარი)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Ekaterine Adamia</dc:creator>
  <cp:lastModifiedBy>Ekaterine Adamia</cp:lastModifiedBy>
  <cp:revision>40</cp:revision>
  <dcterms:created xsi:type="dcterms:W3CDTF">2019-06-05T10:37:42Z</dcterms:created>
  <dcterms:modified xsi:type="dcterms:W3CDTF">2019-06-07T14:52:14Z</dcterms:modified>
</cp:coreProperties>
</file>